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86" r:id="rId3"/>
    <p:sldId id="295" r:id="rId4"/>
    <p:sldId id="302" r:id="rId5"/>
    <p:sldId id="301" r:id="rId6"/>
    <p:sldId id="303" r:id="rId7"/>
    <p:sldId id="304" r:id="rId8"/>
    <p:sldId id="305" r:id="rId9"/>
    <p:sldId id="306" r:id="rId10"/>
    <p:sldId id="307" r:id="rId11"/>
    <p:sldId id="308" r:id="rId12"/>
    <p:sldId id="278" r:id="rId13"/>
    <p:sldId id="273" r:id="rId14"/>
    <p:sldId id="274" r:id="rId15"/>
    <p:sldId id="275" r:id="rId16"/>
    <p:sldId id="27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1062"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5" Type="http://schemas.openxmlformats.org/officeDocument/2006/relationships/image" Target="../media/image17.wmf"/><Relationship Id="rId4"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3.wmf"/><Relationship Id="rId7" Type="http://schemas.openxmlformats.org/officeDocument/2006/relationships/image" Target="../media/image27.wmf"/><Relationship Id="rId2" Type="http://schemas.openxmlformats.org/officeDocument/2006/relationships/image" Target="../media/image22.wmf"/><Relationship Id="rId1" Type="http://schemas.openxmlformats.org/officeDocument/2006/relationships/image" Target="../media/image21.wmf"/><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4.wmf"/><Relationship Id="rId7" Type="http://schemas.openxmlformats.org/officeDocument/2006/relationships/image" Target="../media/image38.wmf"/><Relationship Id="rId2" Type="http://schemas.openxmlformats.org/officeDocument/2006/relationships/image" Target="../media/image33.wmf"/><Relationship Id="rId1" Type="http://schemas.openxmlformats.org/officeDocument/2006/relationships/image" Target="../media/image32.wmf"/><Relationship Id="rId6" Type="http://schemas.openxmlformats.org/officeDocument/2006/relationships/image" Target="../media/image37.wmf"/><Relationship Id="rId5" Type="http://schemas.openxmlformats.org/officeDocument/2006/relationships/image" Target="../media/image36.wmf"/><Relationship Id="rId4"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CA3B1A-EA24-4C0A-8FCC-8626C11658FD}" type="datetimeFigureOut">
              <a:rPr lang="en-CA" smtClean="0"/>
              <a:t>2020-09-15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05C30D-2271-472A-ACC0-9C000EA39797}" type="slidenum">
              <a:rPr lang="en-CA" smtClean="0"/>
              <a:t>‹#›</a:t>
            </a:fld>
            <a:endParaRPr lang="en-CA"/>
          </a:p>
        </p:txBody>
      </p:sp>
    </p:spTree>
    <p:extLst>
      <p:ext uri="{BB962C8B-B14F-4D97-AF65-F5344CB8AC3E}">
        <p14:creationId xmlns:p14="http://schemas.microsoft.com/office/powerpoint/2010/main" val="439989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The roots of unity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The roots of unity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Bookman Old Style" panose="02050604050505020204" pitchFamily="18" charset="0"/>
              </a:defRPr>
            </a:lvl1pPr>
          </a:lstStyle>
          <a:p>
            <a:r>
              <a:rPr lang="en-CA" smtClean="0"/>
              <a:t>The roots of unity</a:t>
            </a:r>
            <a:endParaRPr lang="en-CA" i="1" dirty="0"/>
          </a:p>
        </p:txBody>
      </p:sp>
      <p:sp>
        <p:nvSpPr>
          <p:cNvPr id="6" name="Slide Number Placeholder 5"/>
          <p:cNvSpPr>
            <a:spLocks noGrp="1"/>
          </p:cNvSpPr>
          <p:nvPr>
            <p:ph type="sldNum" sz="quarter" idx="12"/>
          </p:nvPr>
        </p:nvSpPr>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The roots of unity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The roots of unity</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The roots of unity</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The roots of unity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The roots of unity</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The roots of unity</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The roots of unity</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The roots of unity</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Times New Roman" panose="020206030504050203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oleObject" Target="../embeddings/oleObject25.bin"/><Relationship Id="rId18" Type="http://schemas.openxmlformats.org/officeDocument/2006/relationships/image" Target="../media/image37.wmf"/><Relationship Id="rId3" Type="http://schemas.microsoft.com/office/2007/relationships/media" Target="../media/media10.wav"/><Relationship Id="rId21" Type="http://schemas.openxmlformats.org/officeDocument/2006/relationships/image" Target="../media/image31.png"/><Relationship Id="rId7" Type="http://schemas.openxmlformats.org/officeDocument/2006/relationships/image" Target="../media/image32.wmf"/><Relationship Id="rId12" Type="http://schemas.openxmlformats.org/officeDocument/2006/relationships/image" Target="../media/image34.wmf"/><Relationship Id="rId17" Type="http://schemas.openxmlformats.org/officeDocument/2006/relationships/oleObject" Target="../embeddings/oleObject27.bin"/><Relationship Id="rId2" Type="http://schemas.openxmlformats.org/officeDocument/2006/relationships/tags" Target="../tags/tag8.xml"/><Relationship Id="rId16" Type="http://schemas.openxmlformats.org/officeDocument/2006/relationships/image" Target="../media/image36.wmf"/><Relationship Id="rId20" Type="http://schemas.openxmlformats.org/officeDocument/2006/relationships/image" Target="../media/image38.wmf"/><Relationship Id="rId1" Type="http://schemas.openxmlformats.org/officeDocument/2006/relationships/vmlDrawing" Target="../drawings/vmlDrawing6.vml"/><Relationship Id="rId6" Type="http://schemas.openxmlformats.org/officeDocument/2006/relationships/oleObject" Target="../embeddings/oleObject22.bin"/><Relationship Id="rId11" Type="http://schemas.openxmlformats.org/officeDocument/2006/relationships/oleObject" Target="../embeddings/oleObject24.bin"/><Relationship Id="rId5" Type="http://schemas.openxmlformats.org/officeDocument/2006/relationships/slideLayout" Target="../slideLayouts/slideLayout2.xml"/><Relationship Id="rId15" Type="http://schemas.openxmlformats.org/officeDocument/2006/relationships/oleObject" Target="../embeddings/oleObject26.bin"/><Relationship Id="rId10" Type="http://schemas.openxmlformats.org/officeDocument/2006/relationships/image" Target="../media/image39.png"/><Relationship Id="rId19" Type="http://schemas.openxmlformats.org/officeDocument/2006/relationships/oleObject" Target="../embeddings/oleObject28.bin"/><Relationship Id="rId4" Type="http://schemas.openxmlformats.org/officeDocument/2006/relationships/audio" Target="../media/media10.wav"/><Relationship Id="rId9" Type="http://schemas.openxmlformats.org/officeDocument/2006/relationships/image" Target="../media/image33.wmf"/><Relationship Id="rId14" Type="http://schemas.openxmlformats.org/officeDocument/2006/relationships/image" Target="../media/image35.w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5.wav"/><Relationship Id="rId7" Type="http://schemas.openxmlformats.org/officeDocument/2006/relationships/image" Target="../media/image10.wmf"/><Relationship Id="rId12" Type="http://schemas.openxmlformats.org/officeDocument/2006/relationships/image" Target="../media/image8.png"/><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2.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5.wav"/><Relationship Id="rId9" Type="http://schemas.openxmlformats.org/officeDocument/2006/relationships/image" Target="../media/image11.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oleObject" Target="../embeddings/oleObject7.bin"/><Relationship Id="rId3" Type="http://schemas.microsoft.com/office/2007/relationships/media" Target="../media/media6.wav"/><Relationship Id="rId7" Type="http://schemas.openxmlformats.org/officeDocument/2006/relationships/image" Target="../media/image13.wmf"/><Relationship Id="rId12" Type="http://schemas.openxmlformats.org/officeDocument/2006/relationships/image" Target="../media/image15.wmf"/><Relationship Id="rId17" Type="http://schemas.openxmlformats.org/officeDocument/2006/relationships/image" Target="../media/image8.png"/><Relationship Id="rId2" Type="http://schemas.openxmlformats.org/officeDocument/2006/relationships/tags" Target="../tags/tag4.xml"/><Relationship Id="rId16" Type="http://schemas.openxmlformats.org/officeDocument/2006/relationships/image" Target="../media/image17.wmf"/><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oleObject" Target="../embeddings/oleObject6.bin"/><Relationship Id="rId5" Type="http://schemas.openxmlformats.org/officeDocument/2006/relationships/slideLayout" Target="../slideLayouts/slideLayout2.xml"/><Relationship Id="rId15" Type="http://schemas.openxmlformats.org/officeDocument/2006/relationships/oleObject" Target="../embeddings/oleObject8.bin"/><Relationship Id="rId10" Type="http://schemas.openxmlformats.org/officeDocument/2006/relationships/image" Target="../media/image9.png"/><Relationship Id="rId4" Type="http://schemas.openxmlformats.org/officeDocument/2006/relationships/audio" Target="../media/media6.wav"/><Relationship Id="rId9" Type="http://schemas.openxmlformats.org/officeDocument/2006/relationships/image" Target="../media/image14.wmf"/><Relationship Id="rId14" Type="http://schemas.openxmlformats.org/officeDocument/2006/relationships/image" Target="../media/image16.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0.bin"/><Relationship Id="rId3" Type="http://schemas.microsoft.com/office/2007/relationships/media" Target="../media/media7.wav"/><Relationship Id="rId7" Type="http://schemas.openxmlformats.org/officeDocument/2006/relationships/image" Target="../media/image18.wmf"/><Relationship Id="rId12" Type="http://schemas.openxmlformats.org/officeDocument/2006/relationships/image" Target="../media/image8.pn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image" Target="../media/image20.wmf"/><Relationship Id="rId5" Type="http://schemas.openxmlformats.org/officeDocument/2006/relationships/slideLayout" Target="../slideLayouts/slideLayout2.xml"/><Relationship Id="rId10" Type="http://schemas.openxmlformats.org/officeDocument/2006/relationships/oleObject" Target="../embeddings/oleObject11.bin"/><Relationship Id="rId4" Type="http://schemas.openxmlformats.org/officeDocument/2006/relationships/audio" Target="../media/media7.wav"/><Relationship Id="rId9" Type="http://schemas.openxmlformats.org/officeDocument/2006/relationships/image" Target="../media/image19.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oleObject" Target="../embeddings/oleObject15.bin"/><Relationship Id="rId18" Type="http://schemas.openxmlformats.org/officeDocument/2006/relationships/image" Target="../media/image26.wmf"/><Relationship Id="rId3" Type="http://schemas.microsoft.com/office/2007/relationships/media" Target="../media/media8.wav"/><Relationship Id="rId21" Type="http://schemas.openxmlformats.org/officeDocument/2006/relationships/image" Target="../media/image8.png"/><Relationship Id="rId7" Type="http://schemas.openxmlformats.org/officeDocument/2006/relationships/image" Target="../media/image21.wmf"/><Relationship Id="rId12" Type="http://schemas.openxmlformats.org/officeDocument/2006/relationships/image" Target="../media/image23.wmf"/><Relationship Id="rId17" Type="http://schemas.openxmlformats.org/officeDocument/2006/relationships/oleObject" Target="../embeddings/oleObject17.bin"/><Relationship Id="rId2" Type="http://schemas.openxmlformats.org/officeDocument/2006/relationships/tags" Target="../tags/tag6.xml"/><Relationship Id="rId16" Type="http://schemas.openxmlformats.org/officeDocument/2006/relationships/image" Target="../media/image25.wmf"/><Relationship Id="rId20" Type="http://schemas.openxmlformats.org/officeDocument/2006/relationships/image" Target="../media/image27.wmf"/><Relationship Id="rId1" Type="http://schemas.openxmlformats.org/officeDocument/2006/relationships/vmlDrawing" Target="../drawings/vmlDrawing4.vml"/><Relationship Id="rId6" Type="http://schemas.openxmlformats.org/officeDocument/2006/relationships/oleObject" Target="../embeddings/oleObject12.bin"/><Relationship Id="rId11" Type="http://schemas.openxmlformats.org/officeDocument/2006/relationships/oleObject" Target="../embeddings/oleObject14.bin"/><Relationship Id="rId5" Type="http://schemas.openxmlformats.org/officeDocument/2006/relationships/slideLayout" Target="../slideLayouts/slideLayout2.xml"/><Relationship Id="rId15" Type="http://schemas.openxmlformats.org/officeDocument/2006/relationships/oleObject" Target="../embeddings/oleObject16.bin"/><Relationship Id="rId10" Type="http://schemas.openxmlformats.org/officeDocument/2006/relationships/image" Target="../media/image9.png"/><Relationship Id="rId19" Type="http://schemas.openxmlformats.org/officeDocument/2006/relationships/oleObject" Target="../embeddings/oleObject18.bin"/><Relationship Id="rId4" Type="http://schemas.openxmlformats.org/officeDocument/2006/relationships/audio" Target="../media/media8.wav"/><Relationship Id="rId9" Type="http://schemas.openxmlformats.org/officeDocument/2006/relationships/image" Target="../media/image22.wmf"/><Relationship Id="rId14" Type="http://schemas.openxmlformats.org/officeDocument/2006/relationships/image" Target="../media/image24.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0.bin"/><Relationship Id="rId3" Type="http://schemas.microsoft.com/office/2007/relationships/media" Target="../media/media9.wav"/><Relationship Id="rId7" Type="http://schemas.openxmlformats.org/officeDocument/2006/relationships/image" Target="../media/image28.wmf"/><Relationship Id="rId12" Type="http://schemas.openxmlformats.org/officeDocument/2006/relationships/image" Target="../media/image31.png"/><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oleObject" Target="../embeddings/oleObject19.bin"/><Relationship Id="rId11" Type="http://schemas.openxmlformats.org/officeDocument/2006/relationships/image" Target="../media/image30.wmf"/><Relationship Id="rId5" Type="http://schemas.openxmlformats.org/officeDocument/2006/relationships/slideLayout" Target="../slideLayouts/slideLayout2.xml"/><Relationship Id="rId10" Type="http://schemas.openxmlformats.org/officeDocument/2006/relationships/oleObject" Target="../embeddings/oleObject21.bin"/><Relationship Id="rId4" Type="http://schemas.openxmlformats.org/officeDocument/2006/relationships/audio" Target="../media/media9.wav"/><Relationship Id="rId9" Type="http://schemas.openxmlformats.org/officeDocument/2006/relationships/image" Target="../media/image2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1.6.12 </a:t>
            </a:r>
            <a:r>
              <a:rPr lang="en-US" dirty="0" smtClean="0"/>
              <a:t>The roots of unity</a:t>
            </a:r>
            <a:endParaRPr lang="en-CA" dirty="0">
              <a:latin typeface="Times New Roman" panose="02020603050405020304" pitchFamily="18" charset="0"/>
            </a:endParaRPr>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8133"/>
    </mc:Choice>
    <mc:Fallback>
      <p:transition spd="slow" advTm="8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i="1" dirty="0" smtClean="0"/>
              <a:t>n</a:t>
            </a:r>
            <a:r>
              <a:rPr lang="en-US" baseline="30000" dirty="0" smtClean="0"/>
              <a:t>th</a:t>
            </a:r>
            <a:r>
              <a:rPr lang="en-US" dirty="0" smtClean="0"/>
              <a:t> </a:t>
            </a:r>
            <a:r>
              <a:rPr lang="en-US" dirty="0"/>
              <a:t>roots of unity</a:t>
            </a:r>
            <a:endParaRPr lang="en-CA" dirty="0"/>
          </a:p>
        </p:txBody>
      </p:sp>
      <p:sp>
        <p:nvSpPr>
          <p:cNvPr id="3" name="Content Placeholder 2"/>
          <p:cNvSpPr>
            <a:spLocks noGrp="1"/>
          </p:cNvSpPr>
          <p:nvPr>
            <p:ph idx="1"/>
          </p:nvPr>
        </p:nvSpPr>
        <p:spPr/>
        <p:txBody>
          <a:bodyPr/>
          <a:lstStyle/>
          <a:p>
            <a:r>
              <a:rPr lang="en-US" dirty="0" smtClean="0"/>
              <a:t>Thus, the roots will </a:t>
            </a:r>
            <a:r>
              <a:rPr lang="en-US" dirty="0" smtClean="0"/>
              <a:t>have the arguments</a:t>
            </a:r>
            <a:endParaRPr lang="en-US" dirty="0" smtClean="0"/>
          </a:p>
          <a:p>
            <a:pPr lvl="2"/>
            <a:endParaRPr lang="en-US" dirty="0">
              <a:latin typeface="Times New Roman" panose="02020603050405020304" pitchFamily="18" charset="0"/>
            </a:endParaRPr>
          </a:p>
          <a:p>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sp>
        <p:nvSpPr>
          <p:cNvPr id="11" name="Footer Placeholder 10"/>
          <p:cNvSpPr>
            <a:spLocks noGrp="1"/>
          </p:cNvSpPr>
          <p:nvPr>
            <p:ph type="ftr" sz="quarter" idx="11"/>
          </p:nvPr>
        </p:nvSpPr>
        <p:spPr/>
        <p:txBody>
          <a:bodyPr/>
          <a:lstStyle/>
          <a:p>
            <a:r>
              <a:rPr lang="en-CA" smtClean="0"/>
              <a:t>The roots of unity</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10</a:t>
            </a:fld>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343754853"/>
              </p:ext>
            </p:extLst>
          </p:nvPr>
        </p:nvGraphicFramePr>
        <p:xfrm>
          <a:off x="1801273" y="2150393"/>
          <a:ext cx="1907886" cy="789421"/>
        </p:xfrm>
        <a:graphic>
          <a:graphicData uri="http://schemas.openxmlformats.org/presentationml/2006/ole">
            <mc:AlternateContent xmlns:mc="http://schemas.openxmlformats.org/markup-compatibility/2006">
              <mc:Choice xmlns:v="urn:schemas-microsoft-com:vml" Requires="v">
                <p:oleObj spid="_x0000_s45128" name="Equation" r:id="rId6" imgW="977760" imgH="406080" progId="Equation.DSMT4">
                  <p:embed/>
                </p:oleObj>
              </mc:Choice>
              <mc:Fallback>
                <p:oleObj name="Equation" r:id="rId6" imgW="977760" imgH="406080" progId="Equation.DSMT4">
                  <p:embed/>
                  <p:pic>
                    <p:nvPicPr>
                      <p:cNvPr id="0" name=""/>
                      <p:cNvPicPr>
                        <a:picLocks noChangeAspect="1" noChangeArrowheads="1"/>
                      </p:cNvPicPr>
                      <p:nvPr/>
                    </p:nvPicPr>
                    <p:blipFill>
                      <a:blip r:embed="rId7"/>
                      <a:srcRect/>
                      <a:stretch>
                        <a:fillRect/>
                      </a:stretch>
                    </p:blipFill>
                    <p:spPr bwMode="auto">
                      <a:xfrm>
                        <a:off x="1801273" y="2150393"/>
                        <a:ext cx="1907886" cy="789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971708165"/>
              </p:ext>
            </p:extLst>
          </p:nvPr>
        </p:nvGraphicFramePr>
        <p:xfrm>
          <a:off x="5571343" y="1467984"/>
          <a:ext cx="1039812" cy="715962"/>
        </p:xfrm>
        <a:graphic>
          <a:graphicData uri="http://schemas.openxmlformats.org/presentationml/2006/ole">
            <mc:AlternateContent xmlns:mc="http://schemas.openxmlformats.org/markup-compatibility/2006">
              <mc:Choice xmlns:v="urn:schemas-microsoft-com:vml" Requires="v">
                <p:oleObj spid="_x0000_s45129" name="Equation" r:id="rId8" imgW="533160" imgH="368280" progId="Equation.DSMT4">
                  <p:embed/>
                </p:oleObj>
              </mc:Choice>
              <mc:Fallback>
                <p:oleObj name="Equation" r:id="rId8" imgW="533160" imgH="368280" progId="Equation.DSMT4">
                  <p:embed/>
                  <p:pic>
                    <p:nvPicPr>
                      <p:cNvPr id="0" name=""/>
                      <p:cNvPicPr>
                        <a:picLocks noChangeAspect="1" noChangeArrowheads="1"/>
                      </p:cNvPicPr>
                      <p:nvPr/>
                    </p:nvPicPr>
                    <p:blipFill>
                      <a:blip r:embed="rId9"/>
                      <a:srcRect/>
                      <a:stretch>
                        <a:fillRect/>
                      </a:stretch>
                    </p:blipFill>
                    <p:spPr bwMode="auto">
                      <a:xfrm>
                        <a:off x="5571343" y="1467984"/>
                        <a:ext cx="1039812"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Picture 86"/>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5181600" y="3451734"/>
            <a:ext cx="3047999" cy="2850132"/>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7523660" y="4998244"/>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5" name="Object 14"/>
          <p:cNvGraphicFramePr>
            <a:graphicFrameLocks noChangeAspect="1"/>
          </p:cNvGraphicFramePr>
          <p:nvPr>
            <p:extLst>
              <p:ext uri="{D42A27DB-BD31-4B8C-83A1-F6EECF244321}">
                <p14:modId xmlns:p14="http://schemas.microsoft.com/office/powerpoint/2010/main" val="2426174064"/>
              </p:ext>
            </p:extLst>
          </p:nvPr>
        </p:nvGraphicFramePr>
        <p:xfrm>
          <a:off x="1821441" y="2866168"/>
          <a:ext cx="2107045" cy="789421"/>
        </p:xfrm>
        <a:graphic>
          <a:graphicData uri="http://schemas.openxmlformats.org/presentationml/2006/ole">
            <mc:AlternateContent xmlns:mc="http://schemas.openxmlformats.org/markup-compatibility/2006">
              <mc:Choice xmlns:v="urn:schemas-microsoft-com:vml" Requires="v">
                <p:oleObj spid="_x0000_s45130" name="Equation" r:id="rId11" imgW="1079280" imgH="406080" progId="Equation.DSMT4">
                  <p:embed/>
                </p:oleObj>
              </mc:Choice>
              <mc:Fallback>
                <p:oleObj name="Equation" r:id="rId11" imgW="1079280" imgH="406080" progId="Equation.DSMT4">
                  <p:embed/>
                  <p:pic>
                    <p:nvPicPr>
                      <p:cNvPr id="0" name=""/>
                      <p:cNvPicPr>
                        <a:picLocks noChangeAspect="1" noChangeArrowheads="1"/>
                      </p:cNvPicPr>
                      <p:nvPr/>
                    </p:nvPicPr>
                    <p:blipFill>
                      <a:blip r:embed="rId12"/>
                      <a:srcRect/>
                      <a:stretch>
                        <a:fillRect/>
                      </a:stretch>
                    </p:blipFill>
                    <p:spPr bwMode="auto">
                      <a:xfrm>
                        <a:off x="1821441" y="2866168"/>
                        <a:ext cx="2107045" cy="789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Oval 15"/>
          <p:cNvSpPr/>
          <p:nvPr/>
        </p:nvSpPr>
        <p:spPr>
          <a:xfrm>
            <a:off x="7494061" y="4746116"/>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p:cNvSpPr/>
          <p:nvPr/>
        </p:nvSpPr>
        <p:spPr>
          <a:xfrm>
            <a:off x="7395117" y="4479707"/>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8" name="Object 17"/>
          <p:cNvGraphicFramePr>
            <a:graphicFrameLocks noChangeAspect="1"/>
          </p:cNvGraphicFramePr>
          <p:nvPr>
            <p:extLst>
              <p:ext uri="{D42A27DB-BD31-4B8C-83A1-F6EECF244321}">
                <p14:modId xmlns:p14="http://schemas.microsoft.com/office/powerpoint/2010/main" val="1155023656"/>
              </p:ext>
            </p:extLst>
          </p:nvPr>
        </p:nvGraphicFramePr>
        <p:xfrm>
          <a:off x="1771799" y="3591561"/>
          <a:ext cx="2156114" cy="790864"/>
        </p:xfrm>
        <a:graphic>
          <a:graphicData uri="http://schemas.openxmlformats.org/presentationml/2006/ole">
            <mc:AlternateContent xmlns:mc="http://schemas.openxmlformats.org/markup-compatibility/2006">
              <mc:Choice xmlns:v="urn:schemas-microsoft-com:vml" Requires="v">
                <p:oleObj spid="_x0000_s45131" name="Equation" r:id="rId13" imgW="1104840" imgH="406080" progId="Equation.DSMT4">
                  <p:embed/>
                </p:oleObj>
              </mc:Choice>
              <mc:Fallback>
                <p:oleObj name="Equation" r:id="rId13" imgW="1104840" imgH="406080" progId="Equation.DSMT4">
                  <p:embed/>
                  <p:pic>
                    <p:nvPicPr>
                      <p:cNvPr id="0" name=""/>
                      <p:cNvPicPr>
                        <a:picLocks noChangeAspect="1" noChangeArrowheads="1"/>
                      </p:cNvPicPr>
                      <p:nvPr/>
                    </p:nvPicPr>
                    <p:blipFill>
                      <a:blip r:embed="rId14"/>
                      <a:srcRect/>
                      <a:stretch>
                        <a:fillRect/>
                      </a:stretch>
                    </p:blipFill>
                    <p:spPr bwMode="auto">
                      <a:xfrm>
                        <a:off x="1771799" y="3591561"/>
                        <a:ext cx="2156114" cy="790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4172911008"/>
              </p:ext>
            </p:extLst>
          </p:nvPr>
        </p:nvGraphicFramePr>
        <p:xfrm>
          <a:off x="1762125" y="5772150"/>
          <a:ext cx="3025775" cy="790575"/>
        </p:xfrm>
        <a:graphic>
          <a:graphicData uri="http://schemas.openxmlformats.org/presentationml/2006/ole">
            <mc:AlternateContent xmlns:mc="http://schemas.openxmlformats.org/markup-compatibility/2006">
              <mc:Choice xmlns:v="urn:schemas-microsoft-com:vml" Requires="v">
                <p:oleObj spid="_x0000_s45132" name="Equation" r:id="rId15" imgW="1549080" imgH="406080" progId="Equation.DSMT4">
                  <p:embed/>
                </p:oleObj>
              </mc:Choice>
              <mc:Fallback>
                <p:oleObj name="Equation" r:id="rId15" imgW="1549080" imgH="406080" progId="Equation.DSMT4">
                  <p:embed/>
                  <p:pic>
                    <p:nvPicPr>
                      <p:cNvPr id="0" name=""/>
                      <p:cNvPicPr>
                        <a:picLocks noChangeAspect="1" noChangeArrowheads="1"/>
                      </p:cNvPicPr>
                      <p:nvPr/>
                    </p:nvPicPr>
                    <p:blipFill>
                      <a:blip r:embed="rId16"/>
                      <a:srcRect/>
                      <a:stretch>
                        <a:fillRect/>
                      </a:stretch>
                    </p:blipFill>
                    <p:spPr bwMode="auto">
                      <a:xfrm>
                        <a:off x="1762125" y="5772150"/>
                        <a:ext cx="30257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0" name="Straight Connector 19"/>
          <p:cNvCxnSpPr>
            <a:endCxn id="13" idx="6"/>
          </p:cNvCxnSpPr>
          <p:nvPr/>
        </p:nvCxnSpPr>
        <p:spPr>
          <a:xfrm flipV="1">
            <a:off x="6507956" y="5042297"/>
            <a:ext cx="1107144" cy="11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24" name="Object 23"/>
          <p:cNvGraphicFramePr>
            <a:graphicFrameLocks noChangeAspect="1"/>
          </p:cNvGraphicFramePr>
          <p:nvPr>
            <p:extLst>
              <p:ext uri="{D42A27DB-BD31-4B8C-83A1-F6EECF244321}">
                <p14:modId xmlns:p14="http://schemas.microsoft.com/office/powerpoint/2010/main" val="443106381"/>
              </p:ext>
            </p:extLst>
          </p:nvPr>
        </p:nvGraphicFramePr>
        <p:xfrm>
          <a:off x="1210202" y="5027613"/>
          <a:ext cx="3443288" cy="815975"/>
        </p:xfrm>
        <a:graphic>
          <a:graphicData uri="http://schemas.openxmlformats.org/presentationml/2006/ole">
            <mc:AlternateContent xmlns:mc="http://schemas.openxmlformats.org/markup-compatibility/2006">
              <mc:Choice xmlns:v="urn:schemas-microsoft-com:vml" Requires="v">
                <p:oleObj spid="_x0000_s45133" name="Equation" r:id="rId17" imgW="1765080" imgH="419040" progId="Equation.DSMT4">
                  <p:embed/>
                </p:oleObj>
              </mc:Choice>
              <mc:Fallback>
                <p:oleObj name="Equation" r:id="rId17" imgW="1765080" imgH="419040" progId="Equation.DSMT4">
                  <p:embed/>
                  <p:pic>
                    <p:nvPicPr>
                      <p:cNvPr id="0" name=""/>
                      <p:cNvPicPr>
                        <a:picLocks noChangeAspect="1" noChangeArrowheads="1"/>
                      </p:cNvPicPr>
                      <p:nvPr/>
                    </p:nvPicPr>
                    <p:blipFill>
                      <a:blip r:embed="rId18"/>
                      <a:srcRect/>
                      <a:stretch>
                        <a:fillRect/>
                      </a:stretch>
                    </p:blipFill>
                    <p:spPr bwMode="auto">
                      <a:xfrm>
                        <a:off x="1210202" y="5027613"/>
                        <a:ext cx="344328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Oval 24"/>
          <p:cNvSpPr/>
          <p:nvPr/>
        </p:nvSpPr>
        <p:spPr>
          <a:xfrm>
            <a:off x="7232284" y="4263748"/>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Oval 25"/>
          <p:cNvSpPr/>
          <p:nvPr/>
        </p:nvSpPr>
        <p:spPr>
          <a:xfrm>
            <a:off x="7486918" y="5264807"/>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32" name="Object 31"/>
          <p:cNvGraphicFramePr>
            <a:graphicFrameLocks noChangeAspect="1"/>
          </p:cNvGraphicFramePr>
          <p:nvPr>
            <p:extLst>
              <p:ext uri="{D42A27DB-BD31-4B8C-83A1-F6EECF244321}">
                <p14:modId xmlns:p14="http://schemas.microsoft.com/office/powerpoint/2010/main" val="2675928255"/>
              </p:ext>
            </p:extLst>
          </p:nvPr>
        </p:nvGraphicFramePr>
        <p:xfrm>
          <a:off x="2965666" y="4486336"/>
          <a:ext cx="147638" cy="320675"/>
        </p:xfrm>
        <a:graphic>
          <a:graphicData uri="http://schemas.openxmlformats.org/presentationml/2006/ole">
            <mc:AlternateContent xmlns:mc="http://schemas.openxmlformats.org/markup-compatibility/2006">
              <mc:Choice xmlns:v="urn:schemas-microsoft-com:vml" Requires="v">
                <p:oleObj spid="_x0000_s45134" name="Equation" r:id="rId19" imgW="75960" imgH="164880" progId="Equation.DSMT4">
                  <p:embed/>
                </p:oleObj>
              </mc:Choice>
              <mc:Fallback>
                <p:oleObj name="Equation" r:id="rId19" imgW="75960" imgH="164880" progId="Equation.DSMT4">
                  <p:embed/>
                  <p:pic>
                    <p:nvPicPr>
                      <p:cNvPr id="0" name=""/>
                      <p:cNvPicPr>
                        <a:picLocks noChangeAspect="1" noChangeArrowheads="1"/>
                      </p:cNvPicPr>
                      <p:nvPr/>
                    </p:nvPicPr>
                    <p:blipFill>
                      <a:blip r:embed="rId20"/>
                      <a:srcRect/>
                      <a:stretch>
                        <a:fillRect/>
                      </a:stretch>
                    </p:blipFill>
                    <p:spPr bwMode="auto">
                      <a:xfrm>
                        <a:off x="2965666" y="4486336"/>
                        <a:ext cx="14763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 name="Oval 32"/>
          <p:cNvSpPr/>
          <p:nvPr/>
        </p:nvSpPr>
        <p:spPr>
          <a:xfrm>
            <a:off x="7039403" y="4094679"/>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Oval 33"/>
          <p:cNvSpPr/>
          <p:nvPr/>
        </p:nvSpPr>
        <p:spPr>
          <a:xfrm>
            <a:off x="6791754" y="3980378"/>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Oval 35"/>
          <p:cNvSpPr/>
          <p:nvPr/>
        </p:nvSpPr>
        <p:spPr>
          <a:xfrm>
            <a:off x="6536962" y="3937514"/>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Oval 36"/>
          <p:cNvSpPr/>
          <p:nvPr/>
        </p:nvSpPr>
        <p:spPr>
          <a:xfrm>
            <a:off x="6272645" y="3951800"/>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Oval 39"/>
          <p:cNvSpPr/>
          <p:nvPr/>
        </p:nvSpPr>
        <p:spPr>
          <a:xfrm>
            <a:off x="6013091" y="4023236"/>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Oval 40"/>
          <p:cNvSpPr/>
          <p:nvPr/>
        </p:nvSpPr>
        <p:spPr>
          <a:xfrm>
            <a:off x="5784493" y="4178016"/>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Oval 41"/>
          <p:cNvSpPr/>
          <p:nvPr/>
        </p:nvSpPr>
        <p:spPr>
          <a:xfrm>
            <a:off x="5608282" y="4368514"/>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Oval 42"/>
          <p:cNvSpPr/>
          <p:nvPr/>
        </p:nvSpPr>
        <p:spPr>
          <a:xfrm>
            <a:off x="5489221" y="4587587"/>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Oval 43"/>
          <p:cNvSpPr/>
          <p:nvPr/>
        </p:nvSpPr>
        <p:spPr>
          <a:xfrm>
            <a:off x="5408260" y="4854285"/>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Oval 44"/>
          <p:cNvSpPr/>
          <p:nvPr/>
        </p:nvSpPr>
        <p:spPr>
          <a:xfrm>
            <a:off x="5403499" y="5128127"/>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Oval 45"/>
          <p:cNvSpPr/>
          <p:nvPr/>
        </p:nvSpPr>
        <p:spPr>
          <a:xfrm>
            <a:off x="5477319" y="5375775"/>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Oval 46"/>
          <p:cNvSpPr/>
          <p:nvPr/>
        </p:nvSpPr>
        <p:spPr>
          <a:xfrm>
            <a:off x="5598764" y="5616279"/>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Oval 47"/>
          <p:cNvSpPr/>
          <p:nvPr/>
        </p:nvSpPr>
        <p:spPr>
          <a:xfrm>
            <a:off x="5782121" y="5809158"/>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Oval 48"/>
          <p:cNvSpPr/>
          <p:nvPr/>
        </p:nvSpPr>
        <p:spPr>
          <a:xfrm>
            <a:off x="5998816" y="5952031"/>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Oval 49"/>
          <p:cNvSpPr/>
          <p:nvPr/>
        </p:nvSpPr>
        <p:spPr>
          <a:xfrm>
            <a:off x="6260754" y="6035372"/>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Oval 50"/>
          <p:cNvSpPr/>
          <p:nvPr/>
        </p:nvSpPr>
        <p:spPr>
          <a:xfrm>
            <a:off x="6515548" y="6049657"/>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Oval 51"/>
          <p:cNvSpPr/>
          <p:nvPr/>
        </p:nvSpPr>
        <p:spPr>
          <a:xfrm>
            <a:off x="6789392" y="5999648"/>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Oval 52"/>
          <p:cNvSpPr/>
          <p:nvPr/>
        </p:nvSpPr>
        <p:spPr>
          <a:xfrm>
            <a:off x="7020374" y="5890110"/>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Oval 53"/>
          <p:cNvSpPr/>
          <p:nvPr/>
        </p:nvSpPr>
        <p:spPr>
          <a:xfrm>
            <a:off x="7222781" y="5725804"/>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5" name="Oval 54"/>
          <p:cNvSpPr/>
          <p:nvPr/>
        </p:nvSpPr>
        <p:spPr>
          <a:xfrm>
            <a:off x="7396613" y="5509110"/>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56" name="Straight Connector 55"/>
          <p:cNvCxnSpPr/>
          <p:nvPr/>
        </p:nvCxnSpPr>
        <p:spPr>
          <a:xfrm flipV="1">
            <a:off x="6507956" y="4792550"/>
            <a:ext cx="1037068" cy="2485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6510338" y="4526339"/>
            <a:ext cx="931504" cy="5123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6505575" y="4307601"/>
            <a:ext cx="771423" cy="7358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6505575" y="4141311"/>
            <a:ext cx="578172" cy="90217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6510338" y="4029390"/>
            <a:ext cx="326131" cy="10093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510338" y="3983948"/>
            <a:ext cx="72825" cy="105477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flipV="1">
            <a:off x="6316491" y="3998032"/>
            <a:ext cx="193847" cy="10406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flipV="1">
            <a:off x="6063120" y="4071642"/>
            <a:ext cx="447218" cy="97184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flipV="1">
            <a:off x="5833559" y="4223825"/>
            <a:ext cx="676779" cy="8172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flipV="1">
            <a:off x="5656381" y="4416486"/>
            <a:ext cx="851575" cy="6270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flipV="1">
            <a:off x="5533968" y="4635338"/>
            <a:ext cx="976370" cy="4081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flipV="1">
            <a:off x="5454413" y="4901810"/>
            <a:ext cx="1053543" cy="14167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5451051" y="5043488"/>
            <a:ext cx="1059287" cy="13193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5521501" y="5041106"/>
            <a:ext cx="988837" cy="3783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5646713" y="5045869"/>
            <a:ext cx="861243" cy="61529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5829069" y="5045869"/>
            <a:ext cx="681269" cy="80935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6044759" y="5045869"/>
            <a:ext cx="465579" cy="9510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6308069" y="5041106"/>
            <a:ext cx="199887" cy="10403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6510338" y="5045869"/>
            <a:ext cx="52515" cy="104987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6505575" y="5038725"/>
            <a:ext cx="333490" cy="10094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507956" y="5038725"/>
            <a:ext cx="562082" cy="8999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6512719" y="5041106"/>
            <a:ext cx="759720" cy="7332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6512719" y="5041106"/>
            <a:ext cx="931168" cy="51183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6507956" y="5045869"/>
            <a:ext cx="1028806" cy="26422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6926563" y="4958293"/>
            <a:ext cx="54864" cy="52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3" name="Oval 112"/>
          <p:cNvSpPr/>
          <p:nvPr/>
        </p:nvSpPr>
        <p:spPr>
          <a:xfrm>
            <a:off x="6900370" y="4851137"/>
            <a:ext cx="54864" cy="52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4" name="Oval 113"/>
          <p:cNvSpPr/>
          <p:nvPr/>
        </p:nvSpPr>
        <p:spPr>
          <a:xfrm>
            <a:off x="6845605" y="4751124"/>
            <a:ext cx="54864" cy="52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5" name="Oval 114"/>
          <p:cNvSpPr/>
          <p:nvPr/>
        </p:nvSpPr>
        <p:spPr>
          <a:xfrm>
            <a:off x="6767030" y="4663016"/>
            <a:ext cx="54864" cy="52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6" name="Oval 115"/>
          <p:cNvSpPr/>
          <p:nvPr/>
        </p:nvSpPr>
        <p:spPr>
          <a:xfrm>
            <a:off x="6678931" y="4603480"/>
            <a:ext cx="54864" cy="52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7" name="Oval 116"/>
          <p:cNvSpPr/>
          <p:nvPr/>
        </p:nvSpPr>
        <p:spPr>
          <a:xfrm>
            <a:off x="6569403" y="4565373"/>
            <a:ext cx="54864" cy="52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8" name="Oval 117"/>
          <p:cNvSpPr/>
          <p:nvPr/>
        </p:nvSpPr>
        <p:spPr>
          <a:xfrm>
            <a:off x="6459875" y="4555838"/>
            <a:ext cx="54864" cy="52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9" name="Oval 118"/>
          <p:cNvSpPr/>
          <p:nvPr/>
        </p:nvSpPr>
        <p:spPr>
          <a:xfrm>
            <a:off x="6345585" y="4574875"/>
            <a:ext cx="54864" cy="52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0" name="Oval 119"/>
          <p:cNvSpPr/>
          <p:nvPr/>
        </p:nvSpPr>
        <p:spPr>
          <a:xfrm>
            <a:off x="6236057" y="4620103"/>
            <a:ext cx="54864" cy="52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1" name="Oval 120"/>
          <p:cNvSpPr/>
          <p:nvPr/>
        </p:nvSpPr>
        <p:spPr>
          <a:xfrm>
            <a:off x="6145577" y="4693903"/>
            <a:ext cx="54864" cy="52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2" name="Oval 121"/>
          <p:cNvSpPr/>
          <p:nvPr/>
        </p:nvSpPr>
        <p:spPr>
          <a:xfrm>
            <a:off x="6076526" y="4789132"/>
            <a:ext cx="54864" cy="52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3" name="Oval 122"/>
          <p:cNvSpPr/>
          <p:nvPr/>
        </p:nvSpPr>
        <p:spPr>
          <a:xfrm>
            <a:off x="6031285" y="4896266"/>
            <a:ext cx="54864" cy="52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4" name="Oval 123"/>
          <p:cNvSpPr/>
          <p:nvPr/>
        </p:nvSpPr>
        <p:spPr>
          <a:xfrm>
            <a:off x="6016997" y="5012924"/>
            <a:ext cx="54864" cy="52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5" name="Oval 124"/>
          <p:cNvSpPr/>
          <p:nvPr/>
        </p:nvSpPr>
        <p:spPr>
          <a:xfrm>
            <a:off x="6031281" y="5124820"/>
            <a:ext cx="54864" cy="52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6" name="Oval 125"/>
          <p:cNvSpPr/>
          <p:nvPr/>
        </p:nvSpPr>
        <p:spPr>
          <a:xfrm>
            <a:off x="6071756" y="5229573"/>
            <a:ext cx="54864" cy="52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7" name="Oval 126"/>
          <p:cNvSpPr/>
          <p:nvPr/>
        </p:nvSpPr>
        <p:spPr>
          <a:xfrm>
            <a:off x="6140803" y="5324802"/>
            <a:ext cx="54864" cy="52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8" name="Oval 127"/>
          <p:cNvSpPr/>
          <p:nvPr/>
        </p:nvSpPr>
        <p:spPr>
          <a:xfrm>
            <a:off x="6226517" y="5398602"/>
            <a:ext cx="54864" cy="52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9" name="Oval 128"/>
          <p:cNvSpPr/>
          <p:nvPr/>
        </p:nvSpPr>
        <p:spPr>
          <a:xfrm>
            <a:off x="6331279" y="5448592"/>
            <a:ext cx="54864" cy="52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0" name="Oval 129"/>
          <p:cNvSpPr/>
          <p:nvPr/>
        </p:nvSpPr>
        <p:spPr>
          <a:xfrm>
            <a:off x="6443184" y="5470010"/>
            <a:ext cx="54864" cy="52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1" name="Oval 130"/>
          <p:cNvSpPr/>
          <p:nvPr/>
        </p:nvSpPr>
        <p:spPr>
          <a:xfrm>
            <a:off x="6559851" y="5460475"/>
            <a:ext cx="54864" cy="52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2" name="Oval 131"/>
          <p:cNvSpPr/>
          <p:nvPr/>
        </p:nvSpPr>
        <p:spPr>
          <a:xfrm>
            <a:off x="6671756" y="5424749"/>
            <a:ext cx="54864" cy="52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3" name="Oval 132"/>
          <p:cNvSpPr/>
          <p:nvPr/>
        </p:nvSpPr>
        <p:spPr>
          <a:xfrm>
            <a:off x="6766994" y="5360451"/>
            <a:ext cx="54864" cy="52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4" name="Oval 133"/>
          <p:cNvSpPr/>
          <p:nvPr/>
        </p:nvSpPr>
        <p:spPr>
          <a:xfrm>
            <a:off x="6843184" y="5281867"/>
            <a:ext cx="54864" cy="52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5" name="Oval 134"/>
          <p:cNvSpPr/>
          <p:nvPr/>
        </p:nvSpPr>
        <p:spPr>
          <a:xfrm>
            <a:off x="6895564" y="5184235"/>
            <a:ext cx="54864" cy="52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6" name="Oval 135"/>
          <p:cNvSpPr/>
          <p:nvPr/>
        </p:nvSpPr>
        <p:spPr>
          <a:xfrm>
            <a:off x="6924134" y="5081841"/>
            <a:ext cx="54864" cy="52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9" name="Audio 13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61597500"/>
      </p:ext>
    </p:extLst>
  </p:cSld>
  <p:clrMapOvr>
    <a:masterClrMapping/>
  </p:clrMapOvr>
  <mc:AlternateContent xmlns:mc="http://schemas.openxmlformats.org/markup-compatibility/2006">
    <mc:Choice xmlns:p14="http://schemas.microsoft.com/office/powerpoint/2010/main" Requires="p14">
      <p:transition spd="slow" p14:dur="2000" advTm="65935"/>
    </mc:Choice>
    <mc:Fallback>
      <p:transition spd="slow" advTm="65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6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6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7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74"/>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76"/>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78"/>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80"/>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83"/>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85"/>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87"/>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88"/>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89"/>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90"/>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91"/>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97"/>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98"/>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99"/>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00"/>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01"/>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02"/>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10"/>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13"/>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14"/>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15"/>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16"/>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17"/>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18"/>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19"/>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20"/>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21"/>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22"/>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23"/>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24"/>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25"/>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26"/>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27"/>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28"/>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29"/>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130"/>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131"/>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132"/>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133"/>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134"/>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135"/>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3" fill="hold" display="0">
                  <p:stCondLst>
                    <p:cond delay="indefinite"/>
                  </p:stCondLst>
                  <p:endCondLst>
                    <p:cond evt="onStopAudio" delay="0">
                      <p:tgtEl>
                        <p:sldTgt/>
                      </p:tgtEl>
                    </p:cond>
                  </p:endCondLst>
                </p:cTn>
                <p:tgtEl>
                  <p:spTgt spid="139"/>
                </p:tgtEl>
              </p:cMediaNode>
            </p:audio>
          </p:childTnLst>
        </p:cTn>
      </p:par>
    </p:tnLst>
    <p:bldLst>
      <p:bldP spid="13" grpId="0" animBg="1"/>
      <p:bldP spid="16" grpId="0" animBg="1"/>
      <p:bldP spid="17" grpId="0" animBg="1"/>
      <p:bldP spid="25" grpId="0" animBg="1"/>
      <p:bldP spid="26" grpId="0" animBg="1"/>
      <p:bldP spid="33" grpId="0" animBg="1"/>
      <p:bldP spid="34" grpId="0" animBg="1"/>
      <p:bldP spid="36" grpId="0" animBg="1"/>
      <p:bldP spid="37"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110"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The </a:t>
            </a:r>
            <a:r>
              <a:rPr lang="en-US" i="1" dirty="0" smtClean="0"/>
              <a:t>n</a:t>
            </a:r>
            <a:r>
              <a:rPr lang="en-US" baseline="30000" dirty="0" smtClean="0"/>
              <a:t>th</a:t>
            </a:r>
            <a:r>
              <a:rPr lang="en-US" dirty="0" smtClean="0"/>
              <a:t> roots of unity are used in the discrete Fourier transform</a:t>
            </a:r>
            <a:endParaRPr lang="en-US" i="1" dirty="0" smtClean="0"/>
          </a:p>
          <a:p>
            <a:pPr lvl="1"/>
            <a:r>
              <a:rPr lang="en-US" dirty="0" smtClean="0"/>
              <a:t>This involves going from time or space domains to frequencies</a:t>
            </a:r>
            <a:endParaRPr lang="en-US" dirty="0" smtClean="0"/>
          </a:p>
        </p:txBody>
      </p:sp>
      <p:sp>
        <p:nvSpPr>
          <p:cNvPr id="4" name="Footer Placeholder 3"/>
          <p:cNvSpPr>
            <a:spLocks noGrp="1"/>
          </p:cNvSpPr>
          <p:nvPr>
            <p:ph type="ftr" sz="quarter" idx="11"/>
          </p:nvPr>
        </p:nvSpPr>
        <p:spPr/>
        <p:txBody>
          <a:bodyPr/>
          <a:lstStyle/>
          <a:p>
            <a:r>
              <a:rPr lang="en-CA" smtClean="0"/>
              <a:t>The roots of unity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47043712"/>
      </p:ext>
    </p:extLst>
  </p:cSld>
  <p:clrMapOvr>
    <a:masterClrMapping/>
  </p:clrMapOvr>
  <mc:AlternateContent xmlns:mc="http://schemas.openxmlformats.org/markup-compatibility/2006">
    <mc:Choice xmlns:p14="http://schemas.microsoft.com/office/powerpoint/2010/main" Requires="p14">
      <p:transition spd="slow" p14:dur="2000" advTm="31071"/>
    </mc:Choice>
    <mc:Fallback>
      <p:transition spd="slow" advTm="31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you now</a:t>
            </a:r>
            <a:endParaRPr lang="en-US" i="1" dirty="0" smtClean="0"/>
          </a:p>
          <a:p>
            <a:pPr lvl="1"/>
            <a:r>
              <a:rPr lang="en-US" dirty="0" smtClean="0"/>
              <a:t>Understand the concept of the roots of unity</a:t>
            </a:r>
            <a:endParaRPr lang="en-US" dirty="0" smtClean="0"/>
          </a:p>
          <a:p>
            <a:pPr lvl="1"/>
            <a:r>
              <a:rPr lang="en-US" dirty="0" smtClean="0"/>
              <a:t>Have applied numerous ideas we have already discussed</a:t>
            </a:r>
            <a:endParaRPr lang="en-US" dirty="0" smtClean="0"/>
          </a:p>
        </p:txBody>
      </p:sp>
      <p:sp>
        <p:nvSpPr>
          <p:cNvPr id="4" name="Footer Placeholder 3"/>
          <p:cNvSpPr>
            <a:spLocks noGrp="1"/>
          </p:cNvSpPr>
          <p:nvPr>
            <p:ph type="ftr" sz="quarter" idx="11"/>
          </p:nvPr>
        </p:nvSpPr>
        <p:spPr/>
        <p:txBody>
          <a:bodyPr/>
          <a:lstStyle/>
          <a:p>
            <a:r>
              <a:rPr lang="en-CA" smtClean="0"/>
              <a:t>The roots of unity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40268"/>
    </mc:Choice>
    <mc:Fallback>
      <p:transition spd="slow" advTm="40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US" sz="1800" dirty="0" smtClean="0"/>
              <a:t>[1] </a:t>
            </a:r>
            <a:r>
              <a:rPr lang="en-US" sz="1800" dirty="0"/>
              <a:t>	</a:t>
            </a:r>
            <a:r>
              <a:rPr lang="en-US" sz="1800" dirty="0"/>
              <a:t>https://en.wikipedia.org/wiki/Root_of_unity</a:t>
            </a:r>
            <a:endParaRPr lang="en-CA" sz="1800" dirty="0"/>
          </a:p>
        </p:txBody>
      </p:sp>
      <p:sp>
        <p:nvSpPr>
          <p:cNvPr id="4" name="Footer Placeholder 3"/>
          <p:cNvSpPr>
            <a:spLocks noGrp="1"/>
          </p:cNvSpPr>
          <p:nvPr>
            <p:ph type="ftr" sz="quarter" idx="11"/>
          </p:nvPr>
        </p:nvSpPr>
        <p:spPr/>
        <p:txBody>
          <a:bodyPr/>
          <a:lstStyle/>
          <a:p>
            <a:r>
              <a:rPr lang="en-CA" smtClean="0"/>
              <a:t>The roots of unity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2050"/>
    </mc:Choice>
    <mc:Fallback>
      <p:transition spd="slow" advTm="2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The roots of unity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2812"/>
    </mc:Choice>
    <mc:Fallback>
      <p:transition spd="slow" advTm="2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  Mathematical equations are prepared in </a:t>
            </a:r>
            <a:r>
              <a:rPr lang="en-CA" sz="1800" dirty="0" err="1" smtClean="0"/>
              <a:t>MathType</a:t>
            </a:r>
            <a:r>
              <a:rPr lang="en-CA" sz="1800" dirty="0" smtClean="0"/>
              <a:t> by Design Science, Inc.</a:t>
            </a:r>
          </a:p>
          <a:p>
            <a:pPr marL="0" indent="0">
              <a:buNone/>
            </a:pPr>
            <a:r>
              <a:rPr lang="en-CA" sz="1800" dirty="0" smtClean="0"/>
              <a:t>Examples may be formulated and checked using Maple by </a:t>
            </a:r>
            <a:r>
              <a:rPr lang="en-CA" sz="1800" dirty="0" err="1" smtClean="0"/>
              <a:t>Maplesoft</a:t>
            </a:r>
            <a:r>
              <a:rPr lang="en-CA" sz="1800" dirty="0" smtClean="0"/>
              <a:t>, Inc.</a:t>
            </a:r>
          </a:p>
          <a:p>
            <a:pPr marL="0" indent="0">
              <a:buNone/>
            </a:pPr>
            <a:endParaRPr lang="en-CA" sz="9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The roots of unity</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1267"/>
    </mc:Choice>
    <mc:Fallback>
      <p:transition spd="slow" advTm="1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smtClean="0"/>
              <a:t>ne</a:t>
            </a:r>
            <a:r>
              <a:rPr lang="en-CA" dirty="0" smtClean="0"/>
              <a:t> 11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The roots of unity</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16</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3672"/>
    </mc:Choice>
    <mc:Fallback>
      <p:transition spd="slow" advTm="3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CA" dirty="0"/>
          </a:p>
        </p:txBody>
      </p:sp>
      <p:sp>
        <p:nvSpPr>
          <p:cNvPr id="3" name="Content Placeholder 2"/>
          <p:cNvSpPr>
            <a:spLocks noGrp="1"/>
          </p:cNvSpPr>
          <p:nvPr>
            <p:ph idx="1"/>
          </p:nvPr>
        </p:nvSpPr>
        <p:spPr/>
        <p:txBody>
          <a:bodyPr/>
          <a:lstStyle/>
          <a:p>
            <a:r>
              <a:rPr lang="en-US" dirty="0" smtClean="0"/>
              <a:t>In this topic, we will</a:t>
            </a:r>
          </a:p>
          <a:p>
            <a:pPr lvl="1"/>
            <a:r>
              <a:rPr lang="en-US" dirty="0" smtClean="0"/>
              <a:t>Define the roots of unity</a:t>
            </a:r>
            <a:endParaRPr lang="en-US" dirty="0" smtClean="0"/>
          </a:p>
          <a:p>
            <a:pPr lvl="1"/>
            <a:r>
              <a:rPr lang="en-US" dirty="0" smtClean="0">
                <a:latin typeface="Times New Roman" panose="02020603050405020304" pitchFamily="18" charset="0"/>
              </a:rPr>
              <a:t>See how to find them</a:t>
            </a:r>
            <a:endParaRPr lang="en-US" dirty="0" smtClean="0">
              <a:latin typeface="Times New Roman" panose="02020603050405020304" pitchFamily="18" charset="0"/>
            </a:endParaRPr>
          </a:p>
        </p:txBody>
      </p:sp>
      <p:sp>
        <p:nvSpPr>
          <p:cNvPr id="11" name="Footer Placeholder 10"/>
          <p:cNvSpPr>
            <a:spLocks noGrp="1"/>
          </p:cNvSpPr>
          <p:nvPr>
            <p:ph type="ftr" sz="quarter" idx="11"/>
          </p:nvPr>
        </p:nvSpPr>
        <p:spPr/>
        <p:txBody>
          <a:bodyPr/>
          <a:lstStyle/>
          <a:p>
            <a:r>
              <a:rPr lang="en-CA" smtClean="0"/>
              <a:t>The roots of unity</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2</a:t>
            </a:fld>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86607684"/>
      </p:ext>
    </p:extLst>
  </p:cSld>
  <p:clrMapOvr>
    <a:masterClrMapping/>
  </p:clrMapOvr>
  <mc:AlternateContent xmlns:mc="http://schemas.openxmlformats.org/markup-compatibility/2006">
    <mc:Choice xmlns:p14="http://schemas.microsoft.com/office/powerpoint/2010/main" Requires="p14">
      <p:transition spd="slow" p14:dur="2000" advTm="13559"/>
    </mc:Choice>
    <mc:Fallback>
      <p:transition spd="slow" advTm="13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2</a:t>
            </a:r>
            <a:r>
              <a:rPr lang="en-US" baseline="30000" dirty="0" smtClean="0"/>
              <a:t>nd</a:t>
            </a:r>
            <a:r>
              <a:rPr lang="en-US" dirty="0" smtClean="0"/>
              <a:t> roots of unity</a:t>
            </a:r>
            <a:endParaRPr lang="en-CA" dirty="0"/>
          </a:p>
        </p:txBody>
      </p:sp>
      <p:sp>
        <p:nvSpPr>
          <p:cNvPr id="3" name="Content Placeholder 2"/>
          <p:cNvSpPr>
            <a:spLocks noGrp="1"/>
          </p:cNvSpPr>
          <p:nvPr>
            <p:ph idx="1"/>
          </p:nvPr>
        </p:nvSpPr>
        <p:spPr/>
        <p:txBody>
          <a:bodyPr/>
          <a:lstStyle/>
          <a:p>
            <a:r>
              <a:rPr lang="en-US" dirty="0" smtClean="0"/>
              <a:t>The second roots of unity are all numbers which squared equal the value one</a:t>
            </a:r>
            <a:endParaRPr lang="en-US" dirty="0"/>
          </a:p>
          <a:p>
            <a:pPr lvl="1"/>
            <a:r>
              <a:rPr lang="en-US" dirty="0" smtClean="0"/>
              <a:t>This includes </a:t>
            </a:r>
            <a:r>
              <a:rPr lang="en-US" i="1" dirty="0" smtClean="0">
                <a:latin typeface="Times New Roman" panose="02020603050405020304" pitchFamily="18" charset="0"/>
              </a:rPr>
              <a:t>z</a:t>
            </a:r>
            <a:r>
              <a:rPr lang="en-US" dirty="0">
                <a:latin typeface="Times New Roman" panose="02020603050405020304" pitchFamily="18" charset="0"/>
              </a:rPr>
              <a:t> </a:t>
            </a:r>
            <a:r>
              <a:rPr lang="en-US" dirty="0" smtClean="0">
                <a:latin typeface="Times New Roman" panose="02020603050405020304" pitchFamily="18" charset="0"/>
              </a:rPr>
              <a:t>= 1</a:t>
            </a:r>
            <a:r>
              <a:rPr lang="en-US" dirty="0" smtClean="0"/>
              <a:t> and </a:t>
            </a:r>
            <a:r>
              <a:rPr lang="en-US" i="1" dirty="0" smtClean="0">
                <a:latin typeface="Times New Roman" panose="02020603050405020304" pitchFamily="18" charset="0"/>
              </a:rPr>
              <a:t>z</a:t>
            </a:r>
            <a:r>
              <a:rPr lang="en-US" dirty="0" smtClean="0">
                <a:latin typeface="Times New Roman" panose="02020603050405020304" pitchFamily="18" charset="0"/>
              </a:rPr>
              <a:t> = –1</a:t>
            </a:r>
          </a:p>
          <a:p>
            <a:pPr lvl="1"/>
            <a:r>
              <a:rPr lang="en-US" dirty="0" smtClean="0"/>
              <a:t>These are the roots of the polynomial </a:t>
            </a:r>
            <a:r>
              <a:rPr lang="en-US" i="1" dirty="0" smtClean="0">
                <a:latin typeface="Times New Roman" panose="02020603050405020304" pitchFamily="18" charset="0"/>
              </a:rPr>
              <a:t>z</a:t>
            </a:r>
            <a:r>
              <a:rPr lang="en-US" baseline="30000" dirty="0" smtClean="0">
                <a:latin typeface="Times New Roman" panose="02020603050405020304" pitchFamily="18" charset="0"/>
              </a:rPr>
              <a:t>2</a:t>
            </a:r>
            <a:r>
              <a:rPr lang="en-US" dirty="0" smtClean="0">
                <a:latin typeface="Times New Roman" panose="02020603050405020304" pitchFamily="18" charset="0"/>
              </a:rPr>
              <a:t>  – 1</a:t>
            </a:r>
            <a:endParaRPr lang="en-US" dirty="0">
              <a:latin typeface="Times New Roman" panose="02020603050405020304" pitchFamily="18" charset="0"/>
            </a:endParaRPr>
          </a:p>
          <a:p>
            <a:pPr lvl="2"/>
            <a:r>
              <a:rPr lang="en-US" dirty="0" smtClean="0"/>
              <a:t>There are exactly two </a:t>
            </a:r>
            <a:r>
              <a:rPr lang="en-US" dirty="0" smtClean="0"/>
              <a:t>roots</a:t>
            </a:r>
            <a:endParaRPr lang="en-US" dirty="0" smtClean="0"/>
          </a:p>
          <a:p>
            <a:pPr marL="914400" lvl="2" indent="0">
              <a:buNone/>
            </a:pPr>
            <a:endParaRPr lang="en-US" dirty="0">
              <a:latin typeface="Times New Roman" panose="02020603050405020304" pitchFamily="18" charset="0"/>
            </a:endParaRPr>
          </a:p>
        </p:txBody>
      </p:sp>
      <p:sp>
        <p:nvSpPr>
          <p:cNvPr id="11" name="Footer Placeholder 10"/>
          <p:cNvSpPr>
            <a:spLocks noGrp="1"/>
          </p:cNvSpPr>
          <p:nvPr>
            <p:ph type="ftr" sz="quarter" idx="11"/>
          </p:nvPr>
        </p:nvSpPr>
        <p:spPr/>
        <p:txBody>
          <a:bodyPr/>
          <a:lstStyle/>
          <a:p>
            <a:r>
              <a:rPr lang="en-CA" smtClean="0"/>
              <a:t>The roots of unity</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3</a:t>
            </a:fld>
            <a:endParaRPr lang="en-CA" dirty="0"/>
          </a:p>
        </p:txBody>
      </p:sp>
      <p:pic>
        <p:nvPicPr>
          <p:cNvPr id="17" name="Picture 8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181600" y="3451734"/>
            <a:ext cx="3048000" cy="2850132"/>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p:cNvSpPr/>
          <p:nvPr/>
        </p:nvSpPr>
        <p:spPr>
          <a:xfrm>
            <a:off x="7523660" y="4998244"/>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p:cNvSpPr/>
          <p:nvPr/>
        </p:nvSpPr>
        <p:spPr>
          <a:xfrm>
            <a:off x="5404825" y="4995863"/>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80668242"/>
      </p:ext>
    </p:extLst>
  </p:cSld>
  <p:clrMapOvr>
    <a:masterClrMapping/>
  </p:clrMapOvr>
  <mc:AlternateContent xmlns:mc="http://schemas.openxmlformats.org/markup-compatibility/2006">
    <mc:Choice xmlns:p14="http://schemas.microsoft.com/office/powerpoint/2010/main" Requires="p14">
      <p:transition spd="slow" p14:dur="2000" advTm="32065"/>
    </mc:Choice>
    <mc:Fallback>
      <p:transition spd="slow" advTm="32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bldLst>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4</a:t>
            </a:r>
            <a:r>
              <a:rPr lang="en-US" baseline="30000" dirty="0" smtClean="0"/>
              <a:t>th</a:t>
            </a:r>
            <a:r>
              <a:rPr lang="en-US" dirty="0" smtClean="0"/>
              <a:t> roots of unity</a:t>
            </a:r>
            <a:endParaRPr lang="en-CA" dirty="0"/>
          </a:p>
        </p:txBody>
      </p:sp>
      <p:sp>
        <p:nvSpPr>
          <p:cNvPr id="3" name="Content Placeholder 2"/>
          <p:cNvSpPr>
            <a:spLocks noGrp="1"/>
          </p:cNvSpPr>
          <p:nvPr>
            <p:ph idx="1"/>
          </p:nvPr>
        </p:nvSpPr>
        <p:spPr/>
        <p:txBody>
          <a:bodyPr/>
          <a:lstStyle/>
          <a:p>
            <a:r>
              <a:rPr lang="en-US" dirty="0" smtClean="0"/>
              <a:t>The fourth roots </a:t>
            </a:r>
            <a:r>
              <a:rPr lang="en-US" dirty="0"/>
              <a:t>of unity are all numbers which </a:t>
            </a:r>
            <a:r>
              <a:rPr lang="en-US" dirty="0" smtClean="0"/>
              <a:t>raised to the power four equal </a:t>
            </a:r>
            <a:r>
              <a:rPr lang="en-US" dirty="0"/>
              <a:t>the value one</a:t>
            </a:r>
          </a:p>
          <a:p>
            <a:pPr lvl="1"/>
            <a:r>
              <a:rPr lang="en-US" dirty="0"/>
              <a:t>This includes </a:t>
            </a:r>
            <a:r>
              <a:rPr lang="en-US" i="1" dirty="0">
                <a:latin typeface="Times New Roman" panose="02020603050405020304" pitchFamily="18" charset="0"/>
              </a:rPr>
              <a:t>z</a:t>
            </a:r>
            <a:r>
              <a:rPr lang="en-US" dirty="0">
                <a:latin typeface="Times New Roman" panose="02020603050405020304" pitchFamily="18" charset="0"/>
              </a:rPr>
              <a:t> = </a:t>
            </a:r>
            <a:r>
              <a:rPr lang="en-US" dirty="0" smtClean="0">
                <a:latin typeface="Times New Roman" panose="02020603050405020304" pitchFamily="18" charset="0"/>
              </a:rPr>
              <a:t>1, </a:t>
            </a:r>
            <a:r>
              <a:rPr lang="en-US" i="1" dirty="0" smtClean="0">
                <a:latin typeface="Times New Roman" panose="02020603050405020304" pitchFamily="18" charset="0"/>
              </a:rPr>
              <a:t>j</a:t>
            </a:r>
            <a:r>
              <a:rPr lang="en-US" dirty="0" smtClean="0">
                <a:latin typeface="Times New Roman" panose="02020603050405020304" pitchFamily="18" charset="0"/>
              </a:rPr>
              <a:t>, –1</a:t>
            </a:r>
            <a:r>
              <a:rPr lang="en-US" dirty="0" smtClean="0"/>
              <a:t> and </a:t>
            </a:r>
            <a:r>
              <a:rPr lang="en-US" dirty="0" smtClean="0">
                <a:latin typeface="Times New Roman" panose="02020603050405020304" pitchFamily="18" charset="0"/>
              </a:rPr>
              <a:t>–</a:t>
            </a:r>
            <a:r>
              <a:rPr lang="en-US" i="1" dirty="0" smtClean="0">
                <a:latin typeface="Times New Roman" panose="02020603050405020304" pitchFamily="18" charset="0"/>
              </a:rPr>
              <a:t>j</a:t>
            </a:r>
            <a:endParaRPr lang="en-US" i="1" dirty="0">
              <a:latin typeface="Times New Roman" panose="02020603050405020304" pitchFamily="18" charset="0"/>
            </a:endParaRPr>
          </a:p>
          <a:p>
            <a:pPr lvl="1"/>
            <a:r>
              <a:rPr lang="en-US" dirty="0"/>
              <a:t>These are the roots of the polynomial </a:t>
            </a:r>
            <a:r>
              <a:rPr lang="en-US" i="1" dirty="0" smtClean="0">
                <a:latin typeface="Times New Roman" panose="02020603050405020304" pitchFamily="18" charset="0"/>
              </a:rPr>
              <a:t>z</a:t>
            </a:r>
            <a:r>
              <a:rPr lang="en-US" baseline="30000" dirty="0" smtClean="0">
                <a:latin typeface="Times New Roman" panose="02020603050405020304" pitchFamily="18" charset="0"/>
              </a:rPr>
              <a:t>4</a:t>
            </a:r>
            <a:r>
              <a:rPr lang="en-US" dirty="0" smtClean="0">
                <a:latin typeface="Times New Roman" panose="02020603050405020304" pitchFamily="18" charset="0"/>
              </a:rPr>
              <a:t>  – </a:t>
            </a:r>
            <a:r>
              <a:rPr lang="en-US" dirty="0">
                <a:latin typeface="Times New Roman" panose="02020603050405020304" pitchFamily="18" charset="0"/>
              </a:rPr>
              <a:t>1</a:t>
            </a:r>
          </a:p>
          <a:p>
            <a:pPr lvl="2"/>
            <a:r>
              <a:rPr lang="en-US" dirty="0"/>
              <a:t>There are </a:t>
            </a:r>
            <a:r>
              <a:rPr lang="en-US" dirty="0" smtClean="0"/>
              <a:t>exactly four roots</a:t>
            </a:r>
            <a:endParaRPr lang="en-US" dirty="0">
              <a:latin typeface="Times New Roman" panose="02020603050405020304" pitchFamily="18" charset="0"/>
            </a:endParaRPr>
          </a:p>
          <a:p>
            <a:pPr lvl="2"/>
            <a:endParaRPr lang="en-US" dirty="0" smtClean="0">
              <a:latin typeface="Times New Roman" panose="02020603050405020304" pitchFamily="18" charset="0"/>
            </a:endParaRPr>
          </a:p>
        </p:txBody>
      </p:sp>
      <p:sp>
        <p:nvSpPr>
          <p:cNvPr id="11" name="Footer Placeholder 10"/>
          <p:cNvSpPr>
            <a:spLocks noGrp="1"/>
          </p:cNvSpPr>
          <p:nvPr>
            <p:ph type="ftr" sz="quarter" idx="11"/>
          </p:nvPr>
        </p:nvSpPr>
        <p:spPr/>
        <p:txBody>
          <a:bodyPr/>
          <a:lstStyle/>
          <a:p>
            <a:r>
              <a:rPr lang="en-CA" smtClean="0"/>
              <a:t>The roots of unity</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4</a:t>
            </a:fld>
            <a:endParaRPr lang="en-CA" dirty="0"/>
          </a:p>
        </p:txBody>
      </p:sp>
      <p:pic>
        <p:nvPicPr>
          <p:cNvPr id="17" name="Picture 8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181600" y="3451734"/>
            <a:ext cx="3048000" cy="285013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6459241" y="3940970"/>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7523660" y="4998244"/>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p:cNvSpPr/>
          <p:nvPr/>
        </p:nvSpPr>
        <p:spPr>
          <a:xfrm>
            <a:off x="5404825" y="4995863"/>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p:cNvSpPr/>
          <p:nvPr/>
        </p:nvSpPr>
        <p:spPr>
          <a:xfrm>
            <a:off x="6459241" y="6051947"/>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68723599"/>
      </p:ext>
    </p:extLst>
  </p:cSld>
  <p:clrMapOvr>
    <a:masterClrMapping/>
  </p:clrMapOvr>
  <mc:AlternateContent xmlns:mc="http://schemas.openxmlformats.org/markup-compatibility/2006">
    <mc:Choice xmlns:p14="http://schemas.microsoft.com/office/powerpoint/2010/main" Requires="p14">
      <p:transition spd="slow" p14:dur="2000" advTm="50797"/>
    </mc:Choice>
    <mc:Fallback>
      <p:transition spd="slow" advTm="50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bldLst>
      <p:bldP spid="4" grpId="0" animBg="1"/>
      <p:bldP spid="9" grpId="0" animBg="1"/>
      <p:bldP spid="10"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3</a:t>
            </a:r>
            <a:r>
              <a:rPr lang="en-US" baseline="30000" dirty="0" smtClean="0"/>
              <a:t>rd</a:t>
            </a:r>
            <a:r>
              <a:rPr lang="en-US" dirty="0" smtClean="0"/>
              <a:t> roots of unity</a:t>
            </a:r>
            <a:endParaRPr lang="en-CA" dirty="0"/>
          </a:p>
        </p:txBody>
      </p:sp>
      <p:sp>
        <p:nvSpPr>
          <p:cNvPr id="3" name="Content Placeholder 2"/>
          <p:cNvSpPr>
            <a:spLocks noGrp="1"/>
          </p:cNvSpPr>
          <p:nvPr>
            <p:ph idx="1"/>
          </p:nvPr>
        </p:nvSpPr>
        <p:spPr/>
        <p:txBody>
          <a:bodyPr/>
          <a:lstStyle/>
          <a:p>
            <a:r>
              <a:rPr lang="en-US" dirty="0" smtClean="0"/>
              <a:t>The third roots of unity are all numbers which cubed equal the value one</a:t>
            </a:r>
            <a:endParaRPr lang="en-US" dirty="0"/>
          </a:p>
          <a:p>
            <a:pPr lvl="1"/>
            <a:r>
              <a:rPr lang="en-US" dirty="0" smtClean="0"/>
              <a:t>This includes </a:t>
            </a:r>
            <a:r>
              <a:rPr lang="en-US" i="1" dirty="0" smtClean="0">
                <a:latin typeface="Times New Roman" panose="02020603050405020304" pitchFamily="18" charset="0"/>
              </a:rPr>
              <a:t>z</a:t>
            </a:r>
            <a:r>
              <a:rPr lang="en-US" dirty="0">
                <a:latin typeface="Times New Roman" panose="02020603050405020304" pitchFamily="18" charset="0"/>
              </a:rPr>
              <a:t> </a:t>
            </a:r>
            <a:r>
              <a:rPr lang="en-US" dirty="0" smtClean="0">
                <a:latin typeface="Times New Roman" panose="02020603050405020304" pitchFamily="18" charset="0"/>
              </a:rPr>
              <a:t>= 1</a:t>
            </a:r>
            <a:r>
              <a:rPr lang="en-US" dirty="0" smtClean="0"/>
              <a:t> but what else?</a:t>
            </a:r>
            <a:endParaRPr lang="en-US" dirty="0" smtClean="0">
              <a:latin typeface="Times New Roman" panose="02020603050405020304" pitchFamily="18" charset="0"/>
            </a:endParaRPr>
          </a:p>
          <a:p>
            <a:pPr lvl="1"/>
            <a:r>
              <a:rPr lang="en-US" dirty="0" smtClean="0"/>
              <a:t>These are the roots of the polynomial </a:t>
            </a:r>
            <a:r>
              <a:rPr lang="en-US" i="1" dirty="0" smtClean="0">
                <a:latin typeface="Times New Roman" panose="02020603050405020304" pitchFamily="18" charset="0"/>
              </a:rPr>
              <a:t>z</a:t>
            </a:r>
            <a:r>
              <a:rPr lang="en-US" baseline="30000" dirty="0" smtClean="0">
                <a:latin typeface="Times New Roman" panose="02020603050405020304" pitchFamily="18" charset="0"/>
              </a:rPr>
              <a:t>3</a:t>
            </a:r>
            <a:r>
              <a:rPr lang="en-US" dirty="0" smtClean="0">
                <a:latin typeface="Times New Roman" panose="02020603050405020304" pitchFamily="18" charset="0"/>
              </a:rPr>
              <a:t>  – 1</a:t>
            </a:r>
            <a:endParaRPr lang="en-US" dirty="0">
              <a:latin typeface="Times New Roman" panose="02020603050405020304" pitchFamily="18" charset="0"/>
            </a:endParaRPr>
          </a:p>
          <a:p>
            <a:pPr lvl="2"/>
            <a:r>
              <a:rPr lang="en-US" dirty="0" smtClean="0"/>
              <a:t>There will be exactly three roots</a:t>
            </a:r>
          </a:p>
          <a:p>
            <a:pPr lvl="2"/>
            <a:endParaRPr lang="en-US" dirty="0">
              <a:latin typeface="Times New Roman" panose="02020603050405020304" pitchFamily="18" charset="0"/>
            </a:endParaRPr>
          </a:p>
          <a:p>
            <a:r>
              <a:rPr lang="en-US" dirty="0" smtClean="0"/>
              <a:t>In the polar representation, note that </a:t>
            </a:r>
          </a:p>
          <a:p>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r>
              <a:rPr lang="en-US" dirty="0" smtClean="0">
                <a:latin typeface="Times New Roman" panose="02020603050405020304" pitchFamily="18" charset="0"/>
              </a:rPr>
              <a:t>Thus,                      or </a:t>
            </a:r>
          </a:p>
        </p:txBody>
      </p:sp>
      <p:sp>
        <p:nvSpPr>
          <p:cNvPr id="11" name="Footer Placeholder 10"/>
          <p:cNvSpPr>
            <a:spLocks noGrp="1"/>
          </p:cNvSpPr>
          <p:nvPr>
            <p:ph type="ftr" sz="quarter" idx="11"/>
          </p:nvPr>
        </p:nvSpPr>
        <p:spPr/>
        <p:txBody>
          <a:bodyPr/>
          <a:lstStyle/>
          <a:p>
            <a:r>
              <a:rPr lang="en-CA" smtClean="0"/>
              <a:t>The roots of unity</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5</a:t>
            </a:fld>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3434805907"/>
              </p:ext>
            </p:extLst>
          </p:nvPr>
        </p:nvGraphicFramePr>
        <p:xfrm>
          <a:off x="3126242" y="4254046"/>
          <a:ext cx="2152650" cy="542925"/>
        </p:xfrm>
        <a:graphic>
          <a:graphicData uri="http://schemas.openxmlformats.org/presentationml/2006/ole">
            <mc:AlternateContent xmlns:mc="http://schemas.openxmlformats.org/markup-compatibility/2006">
              <mc:Choice xmlns:v="urn:schemas-microsoft-com:vml" Requires="v">
                <p:oleObj spid="_x0000_s39971" name="Equation" r:id="rId6" imgW="1002960" imgH="253800" progId="Equation.DSMT4">
                  <p:embed/>
                </p:oleObj>
              </mc:Choice>
              <mc:Fallback>
                <p:oleObj name="Equation" r:id="rId6" imgW="1002960" imgH="253800" progId="Equation.DSMT4">
                  <p:embed/>
                  <p:pic>
                    <p:nvPicPr>
                      <p:cNvPr id="0" name="Object 3"/>
                      <p:cNvPicPr>
                        <a:picLocks noChangeAspect="1" noChangeArrowheads="1"/>
                      </p:cNvPicPr>
                      <p:nvPr/>
                    </p:nvPicPr>
                    <p:blipFill>
                      <a:blip r:embed="rId7"/>
                      <a:srcRect/>
                      <a:stretch>
                        <a:fillRect/>
                      </a:stretch>
                    </p:blipFill>
                    <p:spPr bwMode="auto">
                      <a:xfrm>
                        <a:off x="3126242" y="4254046"/>
                        <a:ext cx="21526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359761158"/>
              </p:ext>
            </p:extLst>
          </p:nvPr>
        </p:nvGraphicFramePr>
        <p:xfrm>
          <a:off x="1987761" y="5021035"/>
          <a:ext cx="1337830" cy="444500"/>
        </p:xfrm>
        <a:graphic>
          <a:graphicData uri="http://schemas.openxmlformats.org/presentationml/2006/ole">
            <mc:AlternateContent xmlns:mc="http://schemas.openxmlformats.org/markup-compatibility/2006">
              <mc:Choice xmlns:v="urn:schemas-microsoft-com:vml" Requires="v">
                <p:oleObj spid="_x0000_s39972" name="Equation" r:id="rId8" imgW="685800" imgH="228600" progId="Equation.DSMT4">
                  <p:embed/>
                </p:oleObj>
              </mc:Choice>
              <mc:Fallback>
                <p:oleObj name="Equation" r:id="rId8" imgW="685800" imgH="228600" progId="Equation.DSMT4">
                  <p:embed/>
                  <p:pic>
                    <p:nvPicPr>
                      <p:cNvPr id="0" name=""/>
                      <p:cNvPicPr>
                        <a:picLocks noChangeAspect="1" noChangeArrowheads="1"/>
                      </p:cNvPicPr>
                      <p:nvPr/>
                    </p:nvPicPr>
                    <p:blipFill>
                      <a:blip r:embed="rId9"/>
                      <a:srcRect/>
                      <a:stretch>
                        <a:fillRect/>
                      </a:stretch>
                    </p:blipFill>
                    <p:spPr bwMode="auto">
                      <a:xfrm>
                        <a:off x="1987761" y="5021035"/>
                        <a:ext cx="133783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443288353"/>
              </p:ext>
            </p:extLst>
          </p:nvPr>
        </p:nvGraphicFramePr>
        <p:xfrm>
          <a:off x="3682320" y="4886098"/>
          <a:ext cx="1039812" cy="715962"/>
        </p:xfrm>
        <a:graphic>
          <a:graphicData uri="http://schemas.openxmlformats.org/presentationml/2006/ole">
            <mc:AlternateContent xmlns:mc="http://schemas.openxmlformats.org/markup-compatibility/2006">
              <mc:Choice xmlns:v="urn:schemas-microsoft-com:vml" Requires="v">
                <p:oleObj spid="_x0000_s39973" name="Equation" r:id="rId10" imgW="533160" imgH="368280" progId="Equation.DSMT4">
                  <p:embed/>
                </p:oleObj>
              </mc:Choice>
              <mc:Fallback>
                <p:oleObj name="Equation" r:id="rId10" imgW="533160" imgH="368280" progId="Equation.DSMT4">
                  <p:embed/>
                  <p:pic>
                    <p:nvPicPr>
                      <p:cNvPr id="0" name="Object 7"/>
                      <p:cNvPicPr>
                        <a:picLocks noChangeAspect="1" noChangeArrowheads="1"/>
                      </p:cNvPicPr>
                      <p:nvPr/>
                    </p:nvPicPr>
                    <p:blipFill>
                      <a:blip r:embed="rId11"/>
                      <a:srcRect/>
                      <a:stretch>
                        <a:fillRect/>
                      </a:stretch>
                    </p:blipFill>
                    <p:spPr bwMode="auto">
                      <a:xfrm>
                        <a:off x="3682320" y="4886098"/>
                        <a:ext cx="1039812"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878313511"/>
      </p:ext>
    </p:extLst>
  </p:cSld>
  <p:clrMapOvr>
    <a:masterClrMapping/>
  </p:clrMapOvr>
  <mc:AlternateContent xmlns:mc="http://schemas.openxmlformats.org/markup-compatibility/2006">
    <mc:Choice xmlns:p14="http://schemas.microsoft.com/office/powerpoint/2010/main" Requires="p14">
      <p:transition spd="slow" p14:dur="2000" advTm="99348"/>
    </mc:Choice>
    <mc:Fallback>
      <p:transition spd="slow" advTm="99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3</a:t>
            </a:r>
            <a:r>
              <a:rPr lang="en-US" baseline="30000" dirty="0"/>
              <a:t>rd</a:t>
            </a:r>
            <a:r>
              <a:rPr lang="en-US" dirty="0"/>
              <a:t> roots of unity</a:t>
            </a:r>
            <a:endParaRPr lang="en-CA" dirty="0"/>
          </a:p>
        </p:txBody>
      </p:sp>
      <p:sp>
        <p:nvSpPr>
          <p:cNvPr id="3" name="Content Placeholder 2"/>
          <p:cNvSpPr>
            <a:spLocks noGrp="1"/>
          </p:cNvSpPr>
          <p:nvPr>
            <p:ph idx="1"/>
          </p:nvPr>
        </p:nvSpPr>
        <p:spPr/>
        <p:txBody>
          <a:bodyPr/>
          <a:lstStyle/>
          <a:p>
            <a:r>
              <a:rPr lang="en-US" dirty="0" smtClean="0"/>
              <a:t>Let us plot these when </a:t>
            </a:r>
          </a:p>
          <a:p>
            <a:pPr lvl="2"/>
            <a:endParaRPr lang="en-US" dirty="0">
              <a:latin typeface="Times New Roman" panose="02020603050405020304" pitchFamily="18" charset="0"/>
            </a:endParaRPr>
          </a:p>
          <a:p>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sp>
        <p:nvSpPr>
          <p:cNvPr id="11" name="Footer Placeholder 10"/>
          <p:cNvSpPr>
            <a:spLocks noGrp="1"/>
          </p:cNvSpPr>
          <p:nvPr>
            <p:ph type="ftr" sz="quarter" idx="11"/>
          </p:nvPr>
        </p:nvSpPr>
        <p:spPr/>
        <p:txBody>
          <a:bodyPr/>
          <a:lstStyle/>
          <a:p>
            <a:r>
              <a:rPr lang="en-CA" smtClean="0"/>
              <a:t>The roots of unity</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6</a:t>
            </a:fld>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742878654"/>
              </p:ext>
            </p:extLst>
          </p:nvPr>
        </p:nvGraphicFramePr>
        <p:xfrm>
          <a:off x="1693863" y="2111375"/>
          <a:ext cx="2125662" cy="868363"/>
        </p:xfrm>
        <a:graphic>
          <a:graphicData uri="http://schemas.openxmlformats.org/presentationml/2006/ole">
            <mc:AlternateContent xmlns:mc="http://schemas.openxmlformats.org/markup-compatibility/2006">
              <mc:Choice xmlns:v="urn:schemas-microsoft-com:vml" Requires="v">
                <p:oleObj spid="_x0000_s41018" name="Equation" r:id="rId6" imgW="990360" imgH="406080" progId="Equation.DSMT4">
                  <p:embed/>
                </p:oleObj>
              </mc:Choice>
              <mc:Fallback>
                <p:oleObj name="Equation" r:id="rId6" imgW="990360" imgH="406080" progId="Equation.DSMT4">
                  <p:embed/>
                  <p:pic>
                    <p:nvPicPr>
                      <p:cNvPr id="0" name=""/>
                      <p:cNvPicPr>
                        <a:picLocks noChangeAspect="1" noChangeArrowheads="1"/>
                      </p:cNvPicPr>
                      <p:nvPr/>
                    </p:nvPicPr>
                    <p:blipFill>
                      <a:blip r:embed="rId7"/>
                      <a:srcRect/>
                      <a:stretch>
                        <a:fillRect/>
                      </a:stretch>
                    </p:blipFill>
                    <p:spPr bwMode="auto">
                      <a:xfrm>
                        <a:off x="1693863" y="2111375"/>
                        <a:ext cx="2125662"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246964434"/>
              </p:ext>
            </p:extLst>
          </p:nvPr>
        </p:nvGraphicFramePr>
        <p:xfrm>
          <a:off x="3671451" y="1467984"/>
          <a:ext cx="1039812" cy="715962"/>
        </p:xfrm>
        <a:graphic>
          <a:graphicData uri="http://schemas.openxmlformats.org/presentationml/2006/ole">
            <mc:AlternateContent xmlns:mc="http://schemas.openxmlformats.org/markup-compatibility/2006">
              <mc:Choice xmlns:v="urn:schemas-microsoft-com:vml" Requires="v">
                <p:oleObj spid="_x0000_s41019" name="Equation" r:id="rId8" imgW="533160" imgH="368280" progId="Equation.DSMT4">
                  <p:embed/>
                </p:oleObj>
              </mc:Choice>
              <mc:Fallback>
                <p:oleObj name="Equation" r:id="rId8" imgW="533160" imgH="368280" progId="Equation.DSMT4">
                  <p:embed/>
                  <p:pic>
                    <p:nvPicPr>
                      <p:cNvPr id="0" name=""/>
                      <p:cNvPicPr>
                        <a:picLocks noChangeAspect="1" noChangeArrowheads="1"/>
                      </p:cNvPicPr>
                      <p:nvPr/>
                    </p:nvPicPr>
                    <p:blipFill>
                      <a:blip r:embed="rId9"/>
                      <a:srcRect/>
                      <a:stretch>
                        <a:fillRect/>
                      </a:stretch>
                    </p:blipFill>
                    <p:spPr bwMode="auto">
                      <a:xfrm>
                        <a:off x="3671451" y="1467984"/>
                        <a:ext cx="1039812"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Picture 86"/>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5181600" y="3451734"/>
            <a:ext cx="3048000" cy="2850132"/>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7523660" y="4998244"/>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5" name="Object 14"/>
          <p:cNvGraphicFramePr>
            <a:graphicFrameLocks noChangeAspect="1"/>
          </p:cNvGraphicFramePr>
          <p:nvPr>
            <p:extLst>
              <p:ext uri="{D42A27DB-BD31-4B8C-83A1-F6EECF244321}">
                <p14:modId xmlns:p14="http://schemas.microsoft.com/office/powerpoint/2010/main" val="1389914064"/>
              </p:ext>
            </p:extLst>
          </p:nvPr>
        </p:nvGraphicFramePr>
        <p:xfrm>
          <a:off x="1703388" y="3057525"/>
          <a:ext cx="2344737" cy="868363"/>
        </p:xfrm>
        <a:graphic>
          <a:graphicData uri="http://schemas.openxmlformats.org/presentationml/2006/ole">
            <mc:AlternateContent xmlns:mc="http://schemas.openxmlformats.org/markup-compatibility/2006">
              <mc:Choice xmlns:v="urn:schemas-microsoft-com:vml" Requires="v">
                <p:oleObj spid="_x0000_s41020" name="Equation" r:id="rId11" imgW="1091880" imgH="406080" progId="Equation.DSMT4">
                  <p:embed/>
                </p:oleObj>
              </mc:Choice>
              <mc:Fallback>
                <p:oleObj name="Equation" r:id="rId11" imgW="1091880" imgH="406080" progId="Equation.DSMT4">
                  <p:embed/>
                  <p:pic>
                    <p:nvPicPr>
                      <p:cNvPr id="0" name=""/>
                      <p:cNvPicPr>
                        <a:picLocks noChangeAspect="1" noChangeArrowheads="1"/>
                      </p:cNvPicPr>
                      <p:nvPr/>
                    </p:nvPicPr>
                    <p:blipFill>
                      <a:blip r:embed="rId12"/>
                      <a:srcRect/>
                      <a:stretch>
                        <a:fillRect/>
                      </a:stretch>
                    </p:blipFill>
                    <p:spPr bwMode="auto">
                      <a:xfrm>
                        <a:off x="1703388" y="3057525"/>
                        <a:ext cx="2344737"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Oval 15"/>
          <p:cNvSpPr/>
          <p:nvPr/>
        </p:nvSpPr>
        <p:spPr>
          <a:xfrm>
            <a:off x="5945186" y="4072930"/>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p:cNvSpPr/>
          <p:nvPr/>
        </p:nvSpPr>
        <p:spPr>
          <a:xfrm>
            <a:off x="5956068" y="5934432"/>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8" name="Object 17"/>
          <p:cNvGraphicFramePr>
            <a:graphicFrameLocks noChangeAspect="1"/>
          </p:cNvGraphicFramePr>
          <p:nvPr>
            <p:extLst>
              <p:ext uri="{D42A27DB-BD31-4B8C-83A1-F6EECF244321}">
                <p14:modId xmlns:p14="http://schemas.microsoft.com/office/powerpoint/2010/main" val="4266559236"/>
              </p:ext>
            </p:extLst>
          </p:nvPr>
        </p:nvGraphicFramePr>
        <p:xfrm>
          <a:off x="1633538" y="4129088"/>
          <a:ext cx="2398712" cy="869950"/>
        </p:xfrm>
        <a:graphic>
          <a:graphicData uri="http://schemas.openxmlformats.org/presentationml/2006/ole">
            <mc:AlternateContent xmlns:mc="http://schemas.openxmlformats.org/markup-compatibility/2006">
              <mc:Choice xmlns:v="urn:schemas-microsoft-com:vml" Requires="v">
                <p:oleObj spid="_x0000_s41021" name="Equation" r:id="rId13" imgW="1117440" imgH="406080" progId="Equation.DSMT4">
                  <p:embed/>
                </p:oleObj>
              </mc:Choice>
              <mc:Fallback>
                <p:oleObj name="Equation" r:id="rId13" imgW="1117440" imgH="406080" progId="Equation.DSMT4">
                  <p:embed/>
                  <p:pic>
                    <p:nvPicPr>
                      <p:cNvPr id="0" name=""/>
                      <p:cNvPicPr>
                        <a:picLocks noChangeAspect="1" noChangeArrowheads="1"/>
                      </p:cNvPicPr>
                      <p:nvPr/>
                    </p:nvPicPr>
                    <p:blipFill>
                      <a:blip r:embed="rId14"/>
                      <a:srcRect/>
                      <a:stretch>
                        <a:fillRect/>
                      </a:stretch>
                    </p:blipFill>
                    <p:spPr bwMode="auto">
                      <a:xfrm>
                        <a:off x="1633538" y="4129088"/>
                        <a:ext cx="239871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59857299"/>
              </p:ext>
            </p:extLst>
          </p:nvPr>
        </p:nvGraphicFramePr>
        <p:xfrm>
          <a:off x="1666875" y="5030788"/>
          <a:ext cx="3325813" cy="869950"/>
        </p:xfrm>
        <a:graphic>
          <a:graphicData uri="http://schemas.openxmlformats.org/presentationml/2006/ole">
            <mc:AlternateContent xmlns:mc="http://schemas.openxmlformats.org/markup-compatibility/2006">
              <mc:Choice xmlns:v="urn:schemas-microsoft-com:vml" Requires="v">
                <p:oleObj spid="_x0000_s41022" name="Equation" r:id="rId15" imgW="1549080" imgH="406080" progId="Equation.DSMT4">
                  <p:embed/>
                </p:oleObj>
              </mc:Choice>
              <mc:Fallback>
                <p:oleObj name="Equation" r:id="rId15" imgW="1549080" imgH="406080" progId="Equation.DSMT4">
                  <p:embed/>
                  <p:pic>
                    <p:nvPicPr>
                      <p:cNvPr id="0" name=""/>
                      <p:cNvPicPr>
                        <a:picLocks noChangeAspect="1" noChangeArrowheads="1"/>
                      </p:cNvPicPr>
                      <p:nvPr/>
                    </p:nvPicPr>
                    <p:blipFill>
                      <a:blip r:embed="rId16"/>
                      <a:srcRect/>
                      <a:stretch>
                        <a:fillRect/>
                      </a:stretch>
                    </p:blipFill>
                    <p:spPr bwMode="auto">
                      <a:xfrm>
                        <a:off x="1666875" y="5030788"/>
                        <a:ext cx="332581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 name="Straight Connector 6"/>
          <p:cNvCxnSpPr/>
          <p:nvPr/>
        </p:nvCxnSpPr>
        <p:spPr>
          <a:xfrm flipV="1">
            <a:off x="6023217" y="5033961"/>
            <a:ext cx="487118" cy="91237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3" idx="6"/>
          </p:cNvCxnSpPr>
          <p:nvPr/>
        </p:nvCxnSpPr>
        <p:spPr>
          <a:xfrm flipH="1" flipV="1">
            <a:off x="6510335" y="5033961"/>
            <a:ext cx="1104765" cy="833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000911" y="4121745"/>
            <a:ext cx="507049" cy="91459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6521448" y="4892080"/>
            <a:ext cx="91440" cy="881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Oval 29"/>
          <p:cNvSpPr/>
          <p:nvPr/>
        </p:nvSpPr>
        <p:spPr>
          <a:xfrm>
            <a:off x="6511923" y="5089724"/>
            <a:ext cx="91440" cy="881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Oval 30"/>
          <p:cNvSpPr/>
          <p:nvPr/>
        </p:nvSpPr>
        <p:spPr>
          <a:xfrm>
            <a:off x="6335711" y="4994474"/>
            <a:ext cx="91440" cy="881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1354928"/>
      </p:ext>
    </p:extLst>
  </p:cSld>
  <p:clrMapOvr>
    <a:masterClrMapping/>
  </p:clrMapOvr>
  <mc:AlternateContent xmlns:mc="http://schemas.openxmlformats.org/markup-compatibility/2006">
    <mc:Choice xmlns:p14="http://schemas.microsoft.com/office/powerpoint/2010/main" Requires="p14">
      <p:transition spd="slow" p14:dur="2000" advTm="91267"/>
    </mc:Choice>
    <mc:Fallback>
      <p:transition spd="slow" advTm="91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bldLst>
      <p:bldP spid="13" grpId="0" animBg="1"/>
      <p:bldP spid="16" grpId="0" animBg="1"/>
      <p:bldP spid="17" grpId="0" animBg="1"/>
      <p:bldP spid="29" grpId="0" animBg="1"/>
      <p:bldP spid="3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smtClean="0"/>
              <a:t>5</a:t>
            </a:r>
            <a:r>
              <a:rPr lang="en-US" baseline="30000" dirty="0" smtClean="0"/>
              <a:t>th</a:t>
            </a:r>
            <a:r>
              <a:rPr lang="en-US" dirty="0" smtClean="0"/>
              <a:t> </a:t>
            </a:r>
            <a:r>
              <a:rPr lang="en-US" dirty="0"/>
              <a:t>roots of unity</a:t>
            </a:r>
            <a:endParaRPr lang="en-CA" dirty="0"/>
          </a:p>
        </p:txBody>
      </p:sp>
      <p:sp>
        <p:nvSpPr>
          <p:cNvPr id="3" name="Content Placeholder 2"/>
          <p:cNvSpPr>
            <a:spLocks noGrp="1"/>
          </p:cNvSpPr>
          <p:nvPr>
            <p:ph idx="1"/>
          </p:nvPr>
        </p:nvSpPr>
        <p:spPr/>
        <p:txBody>
          <a:bodyPr/>
          <a:lstStyle/>
          <a:p>
            <a:r>
              <a:rPr lang="en-US" dirty="0" smtClean="0"/>
              <a:t>The fifth roots of unity are all numbers which raised to the power five equal the value one</a:t>
            </a:r>
            <a:endParaRPr lang="en-US" dirty="0"/>
          </a:p>
          <a:p>
            <a:pPr lvl="1"/>
            <a:r>
              <a:rPr lang="en-US" dirty="0" smtClean="0"/>
              <a:t>These are the roots of the polynomial </a:t>
            </a:r>
            <a:r>
              <a:rPr lang="en-US" i="1" dirty="0" smtClean="0">
                <a:latin typeface="Times New Roman" panose="02020603050405020304" pitchFamily="18" charset="0"/>
              </a:rPr>
              <a:t>z</a:t>
            </a:r>
            <a:r>
              <a:rPr lang="en-US" baseline="30000" dirty="0" smtClean="0">
                <a:latin typeface="Times New Roman" panose="02020603050405020304" pitchFamily="18" charset="0"/>
              </a:rPr>
              <a:t>5</a:t>
            </a:r>
            <a:r>
              <a:rPr lang="en-US" dirty="0" smtClean="0">
                <a:latin typeface="Times New Roman" panose="02020603050405020304" pitchFamily="18" charset="0"/>
              </a:rPr>
              <a:t>  – 1</a:t>
            </a:r>
            <a:endParaRPr lang="en-US" dirty="0">
              <a:latin typeface="Times New Roman" panose="02020603050405020304" pitchFamily="18" charset="0"/>
            </a:endParaRPr>
          </a:p>
          <a:p>
            <a:pPr lvl="2"/>
            <a:r>
              <a:rPr lang="en-US" dirty="0" smtClean="0"/>
              <a:t>There will be exactly five roots</a:t>
            </a:r>
          </a:p>
          <a:p>
            <a:pPr lvl="2"/>
            <a:endParaRPr lang="en-US" dirty="0">
              <a:latin typeface="Times New Roman" panose="02020603050405020304" pitchFamily="18" charset="0"/>
            </a:endParaRPr>
          </a:p>
          <a:p>
            <a:r>
              <a:rPr lang="en-US" dirty="0" smtClean="0"/>
              <a:t>In the polar representation, note that </a:t>
            </a:r>
          </a:p>
          <a:p>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r>
              <a:rPr lang="en-US" dirty="0" smtClean="0">
                <a:latin typeface="Times New Roman" panose="02020603050405020304" pitchFamily="18" charset="0"/>
              </a:rPr>
              <a:t>Thus,                      or </a:t>
            </a:r>
          </a:p>
        </p:txBody>
      </p:sp>
      <p:sp>
        <p:nvSpPr>
          <p:cNvPr id="11" name="Footer Placeholder 10"/>
          <p:cNvSpPr>
            <a:spLocks noGrp="1"/>
          </p:cNvSpPr>
          <p:nvPr>
            <p:ph type="ftr" sz="quarter" idx="11"/>
          </p:nvPr>
        </p:nvSpPr>
        <p:spPr/>
        <p:txBody>
          <a:bodyPr/>
          <a:lstStyle/>
          <a:p>
            <a:r>
              <a:rPr lang="en-CA" smtClean="0"/>
              <a:t>The roots of unity</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7</a:t>
            </a:fld>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1390021996"/>
              </p:ext>
            </p:extLst>
          </p:nvPr>
        </p:nvGraphicFramePr>
        <p:xfrm>
          <a:off x="3503613" y="3889375"/>
          <a:ext cx="2179637" cy="542925"/>
        </p:xfrm>
        <a:graphic>
          <a:graphicData uri="http://schemas.openxmlformats.org/presentationml/2006/ole">
            <mc:AlternateContent xmlns:mc="http://schemas.openxmlformats.org/markup-compatibility/2006">
              <mc:Choice xmlns:v="urn:schemas-microsoft-com:vml" Requires="v">
                <p:oleObj spid="_x0000_s42019" name="Equation" r:id="rId6" imgW="1015920" imgH="253800" progId="Equation.DSMT4">
                  <p:embed/>
                </p:oleObj>
              </mc:Choice>
              <mc:Fallback>
                <p:oleObj name="Equation" r:id="rId6" imgW="1015920" imgH="253800" progId="Equation.DSMT4">
                  <p:embed/>
                  <p:pic>
                    <p:nvPicPr>
                      <p:cNvPr id="0" name=""/>
                      <p:cNvPicPr>
                        <a:picLocks noChangeAspect="1" noChangeArrowheads="1"/>
                      </p:cNvPicPr>
                      <p:nvPr/>
                    </p:nvPicPr>
                    <p:blipFill>
                      <a:blip r:embed="rId7"/>
                      <a:srcRect/>
                      <a:stretch>
                        <a:fillRect/>
                      </a:stretch>
                    </p:blipFill>
                    <p:spPr bwMode="auto">
                      <a:xfrm>
                        <a:off x="3503613" y="3889375"/>
                        <a:ext cx="21796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9775620"/>
              </p:ext>
            </p:extLst>
          </p:nvPr>
        </p:nvGraphicFramePr>
        <p:xfrm>
          <a:off x="1970005" y="4630403"/>
          <a:ext cx="1337830" cy="444500"/>
        </p:xfrm>
        <a:graphic>
          <a:graphicData uri="http://schemas.openxmlformats.org/presentationml/2006/ole">
            <mc:AlternateContent xmlns:mc="http://schemas.openxmlformats.org/markup-compatibility/2006">
              <mc:Choice xmlns:v="urn:schemas-microsoft-com:vml" Requires="v">
                <p:oleObj spid="_x0000_s42020" name="Equation" r:id="rId8" imgW="685800" imgH="228600" progId="Equation.DSMT4">
                  <p:embed/>
                </p:oleObj>
              </mc:Choice>
              <mc:Fallback>
                <p:oleObj name="Equation" r:id="rId8" imgW="685800" imgH="228600" progId="Equation.DSMT4">
                  <p:embed/>
                  <p:pic>
                    <p:nvPicPr>
                      <p:cNvPr id="0" name=""/>
                      <p:cNvPicPr>
                        <a:picLocks noChangeAspect="1" noChangeArrowheads="1"/>
                      </p:cNvPicPr>
                      <p:nvPr/>
                    </p:nvPicPr>
                    <p:blipFill>
                      <a:blip r:embed="rId9"/>
                      <a:srcRect/>
                      <a:stretch>
                        <a:fillRect/>
                      </a:stretch>
                    </p:blipFill>
                    <p:spPr bwMode="auto">
                      <a:xfrm>
                        <a:off x="1970005" y="4630403"/>
                        <a:ext cx="133783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70071400"/>
              </p:ext>
            </p:extLst>
          </p:nvPr>
        </p:nvGraphicFramePr>
        <p:xfrm>
          <a:off x="3664564" y="4495466"/>
          <a:ext cx="1039812" cy="715962"/>
        </p:xfrm>
        <a:graphic>
          <a:graphicData uri="http://schemas.openxmlformats.org/presentationml/2006/ole">
            <mc:AlternateContent xmlns:mc="http://schemas.openxmlformats.org/markup-compatibility/2006">
              <mc:Choice xmlns:v="urn:schemas-microsoft-com:vml" Requires="v">
                <p:oleObj spid="_x0000_s42021" name="Equation" r:id="rId10" imgW="533160" imgH="368280" progId="Equation.DSMT4">
                  <p:embed/>
                </p:oleObj>
              </mc:Choice>
              <mc:Fallback>
                <p:oleObj name="Equation" r:id="rId10" imgW="533160" imgH="368280" progId="Equation.DSMT4">
                  <p:embed/>
                  <p:pic>
                    <p:nvPicPr>
                      <p:cNvPr id="0" name=""/>
                      <p:cNvPicPr>
                        <a:picLocks noChangeAspect="1" noChangeArrowheads="1"/>
                      </p:cNvPicPr>
                      <p:nvPr/>
                    </p:nvPicPr>
                    <p:blipFill>
                      <a:blip r:embed="rId11"/>
                      <a:srcRect/>
                      <a:stretch>
                        <a:fillRect/>
                      </a:stretch>
                    </p:blipFill>
                    <p:spPr bwMode="auto">
                      <a:xfrm>
                        <a:off x="3664564" y="4495466"/>
                        <a:ext cx="1039812"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11304941"/>
      </p:ext>
    </p:extLst>
  </p:cSld>
  <p:clrMapOvr>
    <a:masterClrMapping/>
  </p:clrMapOvr>
  <mc:AlternateContent xmlns:mc="http://schemas.openxmlformats.org/markup-compatibility/2006">
    <mc:Choice xmlns:p14="http://schemas.microsoft.com/office/powerpoint/2010/main" Requires="p14">
      <p:transition spd="slow" p14:dur="2000" advTm="51595"/>
    </mc:Choice>
    <mc:Fallback>
      <p:transition spd="slow" advTm="51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5</a:t>
            </a:r>
            <a:r>
              <a:rPr lang="en-US" baseline="30000" dirty="0"/>
              <a:t>th</a:t>
            </a:r>
            <a:r>
              <a:rPr lang="en-US" dirty="0"/>
              <a:t> roots of unity</a:t>
            </a:r>
            <a:endParaRPr lang="en-CA" dirty="0"/>
          </a:p>
        </p:txBody>
      </p:sp>
      <p:sp>
        <p:nvSpPr>
          <p:cNvPr id="3" name="Content Placeholder 2"/>
          <p:cNvSpPr>
            <a:spLocks noGrp="1"/>
          </p:cNvSpPr>
          <p:nvPr>
            <p:ph idx="1"/>
          </p:nvPr>
        </p:nvSpPr>
        <p:spPr/>
        <p:txBody>
          <a:bodyPr/>
          <a:lstStyle/>
          <a:p>
            <a:r>
              <a:rPr lang="en-US" dirty="0" smtClean="0"/>
              <a:t>Let us plot these when </a:t>
            </a:r>
          </a:p>
          <a:p>
            <a:pPr lvl="2"/>
            <a:endParaRPr lang="en-US" dirty="0">
              <a:latin typeface="Times New Roman" panose="02020603050405020304" pitchFamily="18" charset="0"/>
            </a:endParaRPr>
          </a:p>
          <a:p>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sp>
        <p:nvSpPr>
          <p:cNvPr id="11" name="Footer Placeholder 10"/>
          <p:cNvSpPr>
            <a:spLocks noGrp="1"/>
          </p:cNvSpPr>
          <p:nvPr>
            <p:ph type="ftr" sz="quarter" idx="11"/>
          </p:nvPr>
        </p:nvSpPr>
        <p:spPr/>
        <p:txBody>
          <a:bodyPr/>
          <a:lstStyle/>
          <a:p>
            <a:r>
              <a:rPr lang="en-CA" smtClean="0"/>
              <a:t>The roots of unity</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8</a:t>
            </a:fld>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3533235540"/>
              </p:ext>
            </p:extLst>
          </p:nvPr>
        </p:nvGraphicFramePr>
        <p:xfrm>
          <a:off x="1790700" y="2151063"/>
          <a:ext cx="1930400" cy="788987"/>
        </p:xfrm>
        <a:graphic>
          <a:graphicData uri="http://schemas.openxmlformats.org/presentationml/2006/ole">
            <mc:AlternateContent xmlns:mc="http://schemas.openxmlformats.org/markup-compatibility/2006">
              <mc:Choice xmlns:v="urn:schemas-microsoft-com:vml" Requires="v">
                <p:oleObj spid="_x0000_s43080" name="Equation" r:id="rId6" imgW="990360" imgH="406080" progId="Equation.DSMT4">
                  <p:embed/>
                </p:oleObj>
              </mc:Choice>
              <mc:Fallback>
                <p:oleObj name="Equation" r:id="rId6" imgW="990360" imgH="406080" progId="Equation.DSMT4">
                  <p:embed/>
                  <p:pic>
                    <p:nvPicPr>
                      <p:cNvPr id="0" name=""/>
                      <p:cNvPicPr>
                        <a:picLocks noChangeAspect="1" noChangeArrowheads="1"/>
                      </p:cNvPicPr>
                      <p:nvPr/>
                    </p:nvPicPr>
                    <p:blipFill>
                      <a:blip r:embed="rId7"/>
                      <a:srcRect/>
                      <a:stretch>
                        <a:fillRect/>
                      </a:stretch>
                    </p:blipFill>
                    <p:spPr bwMode="auto">
                      <a:xfrm>
                        <a:off x="1790700" y="2151063"/>
                        <a:ext cx="193040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048842248"/>
              </p:ext>
            </p:extLst>
          </p:nvPr>
        </p:nvGraphicFramePr>
        <p:xfrm>
          <a:off x="3671451" y="1467984"/>
          <a:ext cx="1039812" cy="715962"/>
        </p:xfrm>
        <a:graphic>
          <a:graphicData uri="http://schemas.openxmlformats.org/presentationml/2006/ole">
            <mc:AlternateContent xmlns:mc="http://schemas.openxmlformats.org/markup-compatibility/2006">
              <mc:Choice xmlns:v="urn:schemas-microsoft-com:vml" Requires="v">
                <p:oleObj spid="_x0000_s43081" name="Equation" r:id="rId8" imgW="533160" imgH="368280" progId="Equation.DSMT4">
                  <p:embed/>
                </p:oleObj>
              </mc:Choice>
              <mc:Fallback>
                <p:oleObj name="Equation" r:id="rId8" imgW="533160" imgH="368280" progId="Equation.DSMT4">
                  <p:embed/>
                  <p:pic>
                    <p:nvPicPr>
                      <p:cNvPr id="0" name=""/>
                      <p:cNvPicPr>
                        <a:picLocks noChangeAspect="1" noChangeArrowheads="1"/>
                      </p:cNvPicPr>
                      <p:nvPr/>
                    </p:nvPicPr>
                    <p:blipFill>
                      <a:blip r:embed="rId9"/>
                      <a:srcRect/>
                      <a:stretch>
                        <a:fillRect/>
                      </a:stretch>
                    </p:blipFill>
                    <p:spPr bwMode="auto">
                      <a:xfrm>
                        <a:off x="3671451" y="1467984"/>
                        <a:ext cx="1039812"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Picture 86"/>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5181600" y="3451734"/>
            <a:ext cx="3048000" cy="2850132"/>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7523660" y="4998244"/>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5" name="Object 14"/>
          <p:cNvGraphicFramePr>
            <a:graphicFrameLocks noChangeAspect="1"/>
          </p:cNvGraphicFramePr>
          <p:nvPr>
            <p:extLst>
              <p:ext uri="{D42A27DB-BD31-4B8C-83A1-F6EECF244321}">
                <p14:modId xmlns:p14="http://schemas.microsoft.com/office/powerpoint/2010/main" val="2299104120"/>
              </p:ext>
            </p:extLst>
          </p:nvPr>
        </p:nvGraphicFramePr>
        <p:xfrm>
          <a:off x="1808163" y="2865438"/>
          <a:ext cx="2133600" cy="790575"/>
        </p:xfrm>
        <a:graphic>
          <a:graphicData uri="http://schemas.openxmlformats.org/presentationml/2006/ole">
            <mc:AlternateContent xmlns:mc="http://schemas.openxmlformats.org/markup-compatibility/2006">
              <mc:Choice xmlns:v="urn:schemas-microsoft-com:vml" Requires="v">
                <p:oleObj spid="_x0000_s43082" name="Equation" r:id="rId11" imgW="1091880" imgH="406080" progId="Equation.DSMT4">
                  <p:embed/>
                </p:oleObj>
              </mc:Choice>
              <mc:Fallback>
                <p:oleObj name="Equation" r:id="rId11" imgW="1091880" imgH="406080" progId="Equation.DSMT4">
                  <p:embed/>
                  <p:pic>
                    <p:nvPicPr>
                      <p:cNvPr id="0" name=""/>
                      <p:cNvPicPr>
                        <a:picLocks noChangeAspect="1" noChangeArrowheads="1"/>
                      </p:cNvPicPr>
                      <p:nvPr/>
                    </p:nvPicPr>
                    <p:blipFill>
                      <a:blip r:embed="rId12"/>
                      <a:srcRect/>
                      <a:stretch>
                        <a:fillRect/>
                      </a:stretch>
                    </p:blipFill>
                    <p:spPr bwMode="auto">
                      <a:xfrm>
                        <a:off x="1808163" y="2865438"/>
                        <a:ext cx="21336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Oval 15"/>
          <p:cNvSpPr/>
          <p:nvPr/>
        </p:nvSpPr>
        <p:spPr>
          <a:xfrm>
            <a:off x="6779686" y="3984116"/>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p:cNvSpPr/>
          <p:nvPr/>
        </p:nvSpPr>
        <p:spPr>
          <a:xfrm>
            <a:off x="5618704" y="4363026"/>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8" name="Object 17"/>
          <p:cNvGraphicFramePr>
            <a:graphicFrameLocks noChangeAspect="1"/>
          </p:cNvGraphicFramePr>
          <p:nvPr>
            <p:extLst>
              <p:ext uri="{D42A27DB-BD31-4B8C-83A1-F6EECF244321}">
                <p14:modId xmlns:p14="http://schemas.microsoft.com/office/powerpoint/2010/main" val="2965406405"/>
              </p:ext>
            </p:extLst>
          </p:nvPr>
        </p:nvGraphicFramePr>
        <p:xfrm>
          <a:off x="1760538" y="3590925"/>
          <a:ext cx="2179637" cy="792163"/>
        </p:xfrm>
        <a:graphic>
          <a:graphicData uri="http://schemas.openxmlformats.org/presentationml/2006/ole">
            <mc:AlternateContent xmlns:mc="http://schemas.openxmlformats.org/markup-compatibility/2006">
              <mc:Choice xmlns:v="urn:schemas-microsoft-com:vml" Requires="v">
                <p:oleObj spid="_x0000_s43083" name="Equation" r:id="rId13" imgW="1117440" imgH="406080" progId="Equation.DSMT4">
                  <p:embed/>
                </p:oleObj>
              </mc:Choice>
              <mc:Fallback>
                <p:oleObj name="Equation" r:id="rId13" imgW="1117440" imgH="406080" progId="Equation.DSMT4">
                  <p:embed/>
                  <p:pic>
                    <p:nvPicPr>
                      <p:cNvPr id="0" name=""/>
                      <p:cNvPicPr>
                        <a:picLocks noChangeAspect="1" noChangeArrowheads="1"/>
                      </p:cNvPicPr>
                      <p:nvPr/>
                    </p:nvPicPr>
                    <p:blipFill>
                      <a:blip r:embed="rId14"/>
                      <a:srcRect/>
                      <a:stretch>
                        <a:fillRect/>
                      </a:stretch>
                    </p:blipFill>
                    <p:spPr bwMode="auto">
                      <a:xfrm>
                        <a:off x="1760538" y="3590925"/>
                        <a:ext cx="217963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454336766"/>
              </p:ext>
            </p:extLst>
          </p:nvPr>
        </p:nvGraphicFramePr>
        <p:xfrm>
          <a:off x="1749425" y="5772150"/>
          <a:ext cx="3051175" cy="790575"/>
        </p:xfrm>
        <a:graphic>
          <a:graphicData uri="http://schemas.openxmlformats.org/presentationml/2006/ole">
            <mc:AlternateContent xmlns:mc="http://schemas.openxmlformats.org/markup-compatibility/2006">
              <mc:Choice xmlns:v="urn:schemas-microsoft-com:vml" Requires="v">
                <p:oleObj spid="_x0000_s43084" name="Equation" r:id="rId15" imgW="1562040" imgH="406080" progId="Equation.DSMT4">
                  <p:embed/>
                </p:oleObj>
              </mc:Choice>
              <mc:Fallback>
                <p:oleObj name="Equation" r:id="rId15" imgW="1562040" imgH="406080" progId="Equation.DSMT4">
                  <p:embed/>
                  <p:pic>
                    <p:nvPicPr>
                      <p:cNvPr id="0" name=""/>
                      <p:cNvPicPr>
                        <a:picLocks noChangeAspect="1" noChangeArrowheads="1"/>
                      </p:cNvPicPr>
                      <p:nvPr/>
                    </p:nvPicPr>
                    <p:blipFill>
                      <a:blip r:embed="rId16"/>
                      <a:srcRect/>
                      <a:stretch>
                        <a:fillRect/>
                      </a:stretch>
                    </p:blipFill>
                    <p:spPr bwMode="auto">
                      <a:xfrm>
                        <a:off x="1749425" y="5772150"/>
                        <a:ext cx="30511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 name="Straight Connector 6"/>
          <p:cNvCxnSpPr/>
          <p:nvPr/>
        </p:nvCxnSpPr>
        <p:spPr>
          <a:xfrm flipV="1">
            <a:off x="5667274" y="5036344"/>
            <a:ext cx="845445" cy="6265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3" idx="6"/>
          </p:cNvCxnSpPr>
          <p:nvPr/>
        </p:nvCxnSpPr>
        <p:spPr>
          <a:xfrm flipH="1" flipV="1">
            <a:off x="6510335" y="5033961"/>
            <a:ext cx="1104765" cy="833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664424" y="4408274"/>
            <a:ext cx="843532" cy="62807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6580979" y="4896842"/>
            <a:ext cx="91440" cy="881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Oval 29"/>
          <p:cNvSpPr/>
          <p:nvPr/>
        </p:nvSpPr>
        <p:spPr>
          <a:xfrm>
            <a:off x="6578598" y="5099249"/>
            <a:ext cx="91440" cy="881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Oval 30"/>
          <p:cNvSpPr/>
          <p:nvPr/>
        </p:nvSpPr>
        <p:spPr>
          <a:xfrm>
            <a:off x="6309520" y="4994474"/>
            <a:ext cx="91440" cy="881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23" name="Object 22"/>
          <p:cNvGraphicFramePr>
            <a:graphicFrameLocks noChangeAspect="1"/>
          </p:cNvGraphicFramePr>
          <p:nvPr>
            <p:extLst>
              <p:ext uri="{D42A27DB-BD31-4B8C-83A1-F6EECF244321}">
                <p14:modId xmlns:p14="http://schemas.microsoft.com/office/powerpoint/2010/main" val="797614664"/>
              </p:ext>
            </p:extLst>
          </p:nvPr>
        </p:nvGraphicFramePr>
        <p:xfrm>
          <a:off x="1771650" y="4314825"/>
          <a:ext cx="2157413" cy="788988"/>
        </p:xfrm>
        <a:graphic>
          <a:graphicData uri="http://schemas.openxmlformats.org/presentationml/2006/ole">
            <mc:AlternateContent xmlns:mc="http://schemas.openxmlformats.org/markup-compatibility/2006">
              <mc:Choice xmlns:v="urn:schemas-microsoft-com:vml" Requires="v">
                <p:oleObj spid="_x0000_s43085" name="Equation" r:id="rId17" imgW="1104840" imgH="406080" progId="Equation.DSMT4">
                  <p:embed/>
                </p:oleObj>
              </mc:Choice>
              <mc:Fallback>
                <p:oleObj name="Equation" r:id="rId17" imgW="1104840" imgH="406080" progId="Equation.DSMT4">
                  <p:embed/>
                  <p:pic>
                    <p:nvPicPr>
                      <p:cNvPr id="0" name=""/>
                      <p:cNvPicPr>
                        <a:picLocks noChangeAspect="1" noChangeArrowheads="1"/>
                      </p:cNvPicPr>
                      <p:nvPr/>
                    </p:nvPicPr>
                    <p:blipFill>
                      <a:blip r:embed="rId18"/>
                      <a:srcRect/>
                      <a:stretch>
                        <a:fillRect/>
                      </a:stretch>
                    </p:blipFill>
                    <p:spPr bwMode="auto">
                      <a:xfrm>
                        <a:off x="1771650" y="4314825"/>
                        <a:ext cx="2157413"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432232345"/>
              </p:ext>
            </p:extLst>
          </p:nvPr>
        </p:nvGraphicFramePr>
        <p:xfrm>
          <a:off x="1773278" y="5040156"/>
          <a:ext cx="2156114" cy="790864"/>
        </p:xfrm>
        <a:graphic>
          <a:graphicData uri="http://schemas.openxmlformats.org/presentationml/2006/ole">
            <mc:AlternateContent xmlns:mc="http://schemas.openxmlformats.org/markup-compatibility/2006">
              <mc:Choice xmlns:v="urn:schemas-microsoft-com:vml" Requires="v">
                <p:oleObj spid="_x0000_s43086" name="Equation" r:id="rId19" imgW="1104840" imgH="406080" progId="Equation.DSMT4">
                  <p:embed/>
                </p:oleObj>
              </mc:Choice>
              <mc:Fallback>
                <p:oleObj name="Equation" r:id="rId19" imgW="1104840" imgH="406080" progId="Equation.DSMT4">
                  <p:embed/>
                  <p:pic>
                    <p:nvPicPr>
                      <p:cNvPr id="0" name=""/>
                      <p:cNvPicPr>
                        <a:picLocks noChangeAspect="1" noChangeArrowheads="1"/>
                      </p:cNvPicPr>
                      <p:nvPr/>
                    </p:nvPicPr>
                    <p:blipFill>
                      <a:blip r:embed="rId20"/>
                      <a:srcRect/>
                      <a:stretch>
                        <a:fillRect/>
                      </a:stretch>
                    </p:blipFill>
                    <p:spPr bwMode="auto">
                      <a:xfrm>
                        <a:off x="1773278" y="5040156"/>
                        <a:ext cx="2156114" cy="790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Oval 24"/>
          <p:cNvSpPr/>
          <p:nvPr/>
        </p:nvSpPr>
        <p:spPr>
          <a:xfrm>
            <a:off x="5620178" y="5616298"/>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Oval 25"/>
          <p:cNvSpPr/>
          <p:nvPr/>
        </p:nvSpPr>
        <p:spPr>
          <a:xfrm>
            <a:off x="6779686" y="6017282"/>
            <a:ext cx="91440" cy="88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7" name="Straight Connector 26"/>
          <p:cNvCxnSpPr/>
          <p:nvPr/>
        </p:nvCxnSpPr>
        <p:spPr>
          <a:xfrm flipH="1">
            <a:off x="6507956" y="4031745"/>
            <a:ext cx="317451" cy="10022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6503194" y="5036344"/>
            <a:ext cx="321207" cy="102280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6411910" y="5139730"/>
            <a:ext cx="91440" cy="881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Oval 38"/>
          <p:cNvSpPr/>
          <p:nvPr/>
        </p:nvSpPr>
        <p:spPr>
          <a:xfrm>
            <a:off x="6416671" y="4853979"/>
            <a:ext cx="91440" cy="881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361147480"/>
      </p:ext>
    </p:extLst>
  </p:cSld>
  <p:clrMapOvr>
    <a:masterClrMapping/>
  </p:clrMapOvr>
  <mc:AlternateContent xmlns:mc="http://schemas.openxmlformats.org/markup-compatibility/2006">
    <mc:Choice xmlns:p14="http://schemas.microsoft.com/office/powerpoint/2010/main" Requires="p14">
      <p:transition spd="slow" p14:dur="2000" advTm="90105"/>
    </mc:Choice>
    <mc:Fallback>
      <p:transition spd="slow" advTm="90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6"/>
                </p:tgtEl>
              </p:cMediaNode>
            </p:audio>
          </p:childTnLst>
        </p:cTn>
      </p:par>
    </p:tnLst>
    <p:bldLst>
      <p:bldP spid="13" grpId="0" animBg="1"/>
      <p:bldP spid="16" grpId="0" animBg="1"/>
      <p:bldP spid="17" grpId="0" animBg="1"/>
      <p:bldP spid="29" grpId="0" animBg="1"/>
      <p:bldP spid="30" grpId="0" animBg="1"/>
      <p:bldP spid="31" grpId="0" animBg="1"/>
      <p:bldP spid="25" grpId="0" animBg="1"/>
      <p:bldP spid="26" grpId="0" animBg="1"/>
      <p:bldP spid="38"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i="1" dirty="0" smtClean="0"/>
              <a:t>n</a:t>
            </a:r>
            <a:r>
              <a:rPr lang="en-US" baseline="30000" dirty="0" smtClean="0"/>
              <a:t>th</a:t>
            </a:r>
            <a:r>
              <a:rPr lang="en-US" dirty="0" smtClean="0"/>
              <a:t> </a:t>
            </a:r>
            <a:r>
              <a:rPr lang="en-US" dirty="0"/>
              <a:t>roots of unity</a:t>
            </a:r>
            <a:endParaRPr lang="en-CA" dirty="0"/>
          </a:p>
        </p:txBody>
      </p:sp>
      <p:sp>
        <p:nvSpPr>
          <p:cNvPr id="3" name="Content Placeholder 2"/>
          <p:cNvSpPr>
            <a:spLocks noGrp="1"/>
          </p:cNvSpPr>
          <p:nvPr>
            <p:ph idx="1"/>
          </p:nvPr>
        </p:nvSpPr>
        <p:spPr/>
        <p:txBody>
          <a:bodyPr/>
          <a:lstStyle/>
          <a:p>
            <a:r>
              <a:rPr lang="en-US" dirty="0" smtClean="0"/>
              <a:t>The </a:t>
            </a:r>
            <a:r>
              <a:rPr lang="en-US" i="1" dirty="0" smtClean="0"/>
              <a:t>n</a:t>
            </a:r>
            <a:r>
              <a:rPr lang="en-US" baseline="30000" dirty="0" smtClean="0"/>
              <a:t>th</a:t>
            </a:r>
            <a:r>
              <a:rPr lang="en-US" dirty="0" smtClean="0"/>
              <a:t> roots of unity are all numbers which raised to the power </a:t>
            </a:r>
            <a:r>
              <a:rPr lang="en-US" i="1" dirty="0" smtClean="0"/>
              <a:t>n</a:t>
            </a:r>
            <a:r>
              <a:rPr lang="en-US" dirty="0" smtClean="0"/>
              <a:t> equal the value one</a:t>
            </a:r>
            <a:endParaRPr lang="en-US" dirty="0"/>
          </a:p>
          <a:p>
            <a:pPr lvl="1"/>
            <a:r>
              <a:rPr lang="en-US" dirty="0" smtClean="0"/>
              <a:t>These are the roots of the polynomial </a:t>
            </a:r>
            <a:r>
              <a:rPr lang="en-US" i="1" dirty="0" err="1" smtClean="0">
                <a:latin typeface="Times New Roman" panose="02020603050405020304" pitchFamily="18" charset="0"/>
              </a:rPr>
              <a:t>z</a:t>
            </a:r>
            <a:r>
              <a:rPr lang="en-US" i="1" baseline="30000" dirty="0" err="1" smtClean="0">
                <a:latin typeface="Times New Roman" panose="02020603050405020304" pitchFamily="18" charset="0"/>
              </a:rPr>
              <a:t>n</a:t>
            </a:r>
            <a:r>
              <a:rPr lang="en-US" dirty="0" smtClean="0">
                <a:latin typeface="Times New Roman" panose="02020603050405020304" pitchFamily="18" charset="0"/>
              </a:rPr>
              <a:t>  – 1</a:t>
            </a:r>
            <a:endParaRPr lang="en-US" dirty="0">
              <a:latin typeface="Times New Roman" panose="02020603050405020304" pitchFamily="18" charset="0"/>
            </a:endParaRPr>
          </a:p>
          <a:p>
            <a:pPr lvl="2"/>
            <a:r>
              <a:rPr lang="en-US" dirty="0" smtClean="0"/>
              <a:t>There will be exactly </a:t>
            </a:r>
            <a:r>
              <a:rPr lang="en-US" i="1" dirty="0" smtClean="0"/>
              <a:t>n </a:t>
            </a:r>
            <a:r>
              <a:rPr lang="en-US" dirty="0" smtClean="0"/>
              <a:t>roots</a:t>
            </a:r>
          </a:p>
          <a:p>
            <a:pPr lvl="2"/>
            <a:endParaRPr lang="en-US" dirty="0">
              <a:latin typeface="Times New Roman" panose="02020603050405020304" pitchFamily="18" charset="0"/>
            </a:endParaRPr>
          </a:p>
          <a:p>
            <a:r>
              <a:rPr lang="en-US" dirty="0" smtClean="0"/>
              <a:t>In the polar representation, note that </a:t>
            </a:r>
          </a:p>
          <a:p>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r>
              <a:rPr lang="en-US" dirty="0" smtClean="0">
                <a:latin typeface="Times New Roman" panose="02020603050405020304" pitchFamily="18" charset="0"/>
              </a:rPr>
              <a:t>Thus,                      or </a:t>
            </a:r>
          </a:p>
        </p:txBody>
      </p:sp>
      <p:sp>
        <p:nvSpPr>
          <p:cNvPr id="11" name="Footer Placeholder 10"/>
          <p:cNvSpPr>
            <a:spLocks noGrp="1"/>
          </p:cNvSpPr>
          <p:nvPr>
            <p:ph type="ftr" sz="quarter" idx="11"/>
          </p:nvPr>
        </p:nvSpPr>
        <p:spPr/>
        <p:txBody>
          <a:bodyPr/>
          <a:lstStyle/>
          <a:p>
            <a:r>
              <a:rPr lang="en-CA" smtClean="0"/>
              <a:t>The roots of unity</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9</a:t>
            </a:fld>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2781384894"/>
              </p:ext>
            </p:extLst>
          </p:nvPr>
        </p:nvGraphicFramePr>
        <p:xfrm>
          <a:off x="3503613" y="3889375"/>
          <a:ext cx="2179637" cy="542925"/>
        </p:xfrm>
        <a:graphic>
          <a:graphicData uri="http://schemas.openxmlformats.org/presentationml/2006/ole">
            <mc:AlternateContent xmlns:mc="http://schemas.openxmlformats.org/markup-compatibility/2006">
              <mc:Choice xmlns:v="urn:schemas-microsoft-com:vml" Requires="v">
                <p:oleObj spid="_x0000_s44058" name="Equation" r:id="rId6" imgW="1015920" imgH="253800" progId="Equation.DSMT4">
                  <p:embed/>
                </p:oleObj>
              </mc:Choice>
              <mc:Fallback>
                <p:oleObj name="Equation" r:id="rId6" imgW="1015920" imgH="253800" progId="Equation.DSMT4">
                  <p:embed/>
                  <p:pic>
                    <p:nvPicPr>
                      <p:cNvPr id="0" name=""/>
                      <p:cNvPicPr>
                        <a:picLocks noChangeAspect="1" noChangeArrowheads="1"/>
                      </p:cNvPicPr>
                      <p:nvPr/>
                    </p:nvPicPr>
                    <p:blipFill>
                      <a:blip r:embed="rId7"/>
                      <a:srcRect/>
                      <a:stretch>
                        <a:fillRect/>
                      </a:stretch>
                    </p:blipFill>
                    <p:spPr bwMode="auto">
                      <a:xfrm>
                        <a:off x="3503613" y="3889375"/>
                        <a:ext cx="21796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477110870"/>
              </p:ext>
            </p:extLst>
          </p:nvPr>
        </p:nvGraphicFramePr>
        <p:xfrm>
          <a:off x="1957388" y="4630738"/>
          <a:ext cx="1363662" cy="444500"/>
        </p:xfrm>
        <a:graphic>
          <a:graphicData uri="http://schemas.openxmlformats.org/presentationml/2006/ole">
            <mc:AlternateContent xmlns:mc="http://schemas.openxmlformats.org/markup-compatibility/2006">
              <mc:Choice xmlns:v="urn:schemas-microsoft-com:vml" Requires="v">
                <p:oleObj spid="_x0000_s44059" name="Equation" r:id="rId8" imgW="698400" imgH="228600" progId="Equation.DSMT4">
                  <p:embed/>
                </p:oleObj>
              </mc:Choice>
              <mc:Fallback>
                <p:oleObj name="Equation" r:id="rId8" imgW="698400" imgH="228600" progId="Equation.DSMT4">
                  <p:embed/>
                  <p:pic>
                    <p:nvPicPr>
                      <p:cNvPr id="0" name=""/>
                      <p:cNvPicPr>
                        <a:picLocks noChangeAspect="1" noChangeArrowheads="1"/>
                      </p:cNvPicPr>
                      <p:nvPr/>
                    </p:nvPicPr>
                    <p:blipFill>
                      <a:blip r:embed="rId9"/>
                      <a:srcRect/>
                      <a:stretch>
                        <a:fillRect/>
                      </a:stretch>
                    </p:blipFill>
                    <p:spPr bwMode="auto">
                      <a:xfrm>
                        <a:off x="1957388" y="4630738"/>
                        <a:ext cx="13636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812493819"/>
              </p:ext>
            </p:extLst>
          </p:nvPr>
        </p:nvGraphicFramePr>
        <p:xfrm>
          <a:off x="3664564" y="4495466"/>
          <a:ext cx="1039812" cy="715962"/>
        </p:xfrm>
        <a:graphic>
          <a:graphicData uri="http://schemas.openxmlformats.org/presentationml/2006/ole">
            <mc:AlternateContent xmlns:mc="http://schemas.openxmlformats.org/markup-compatibility/2006">
              <mc:Choice xmlns:v="urn:schemas-microsoft-com:vml" Requires="v">
                <p:oleObj spid="_x0000_s44060" name="Equation" r:id="rId10" imgW="533160" imgH="368280" progId="Equation.DSMT4">
                  <p:embed/>
                </p:oleObj>
              </mc:Choice>
              <mc:Fallback>
                <p:oleObj name="Equation" r:id="rId10" imgW="533160" imgH="368280" progId="Equation.DSMT4">
                  <p:embed/>
                  <p:pic>
                    <p:nvPicPr>
                      <p:cNvPr id="0" name=""/>
                      <p:cNvPicPr>
                        <a:picLocks noChangeAspect="1" noChangeArrowheads="1"/>
                      </p:cNvPicPr>
                      <p:nvPr/>
                    </p:nvPicPr>
                    <p:blipFill>
                      <a:blip r:embed="rId11"/>
                      <a:srcRect/>
                      <a:stretch>
                        <a:fillRect/>
                      </a:stretch>
                    </p:blipFill>
                    <p:spPr bwMode="auto">
                      <a:xfrm>
                        <a:off x="3664564" y="4495466"/>
                        <a:ext cx="1039812"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894835032"/>
      </p:ext>
    </p:extLst>
  </p:cSld>
  <p:clrMapOvr>
    <a:masterClrMapping/>
  </p:clrMapOvr>
  <mc:AlternateContent xmlns:mc="http://schemas.openxmlformats.org/markup-compatibility/2006">
    <mc:Choice xmlns:p14="http://schemas.microsoft.com/office/powerpoint/2010/main" Requires="p14">
      <p:transition spd="slow" p14:dur="2000" advTm="58028"/>
    </mc:Choice>
    <mc:Fallback>
      <p:transition spd="slow" advTm="58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5|7.3"/>
</p:tagLst>
</file>

<file path=ppt/tags/tag2.xml><?xml version="1.0" encoding="utf-8"?>
<p:tagLst xmlns:a="http://schemas.openxmlformats.org/drawingml/2006/main" xmlns:r="http://schemas.openxmlformats.org/officeDocument/2006/relationships" xmlns:p="http://schemas.openxmlformats.org/presentationml/2006/main">
  <p:tag name="TIMING" val="|12.5|12.9"/>
</p:tagLst>
</file>

<file path=ppt/tags/tag3.xml><?xml version="1.0" encoding="utf-8"?>
<p:tagLst xmlns:a="http://schemas.openxmlformats.org/drawingml/2006/main" xmlns:r="http://schemas.openxmlformats.org/officeDocument/2006/relationships" xmlns:p="http://schemas.openxmlformats.org/presentationml/2006/main">
  <p:tag name="TIMING" val="|7|4.1|10.5|48.8"/>
</p:tagLst>
</file>

<file path=ppt/tags/tag4.xml><?xml version="1.0" encoding="utf-8"?>
<p:tagLst xmlns:a="http://schemas.openxmlformats.org/drawingml/2006/main" xmlns:r="http://schemas.openxmlformats.org/officeDocument/2006/relationships" xmlns:p="http://schemas.openxmlformats.org/presentationml/2006/main">
  <p:tag name="TIMING" val="|8.5|5.6|8.6|14.1|34.5"/>
</p:tagLst>
</file>

<file path=ppt/tags/tag5.xml><?xml version="1.0" encoding="utf-8"?>
<p:tagLst xmlns:a="http://schemas.openxmlformats.org/drawingml/2006/main" xmlns:r="http://schemas.openxmlformats.org/officeDocument/2006/relationships" xmlns:p="http://schemas.openxmlformats.org/presentationml/2006/main">
  <p:tag name="TIMING" val="|8|10.9|17.5"/>
</p:tagLst>
</file>

<file path=ppt/tags/tag6.xml><?xml version="1.0" encoding="utf-8"?>
<p:tagLst xmlns:a="http://schemas.openxmlformats.org/drawingml/2006/main" xmlns:r="http://schemas.openxmlformats.org/officeDocument/2006/relationships" xmlns:p="http://schemas.openxmlformats.org/presentationml/2006/main">
  <p:tag name="TIMING" val="|6.9|5|11.5|3.7|2|37.3|8.2"/>
</p:tagLst>
</file>

<file path=ppt/tags/tag7.xml><?xml version="1.0" encoding="utf-8"?>
<p:tagLst xmlns:a="http://schemas.openxmlformats.org/drawingml/2006/main" xmlns:r="http://schemas.openxmlformats.org/officeDocument/2006/relationships" xmlns:p="http://schemas.openxmlformats.org/presentationml/2006/main">
  <p:tag name="TIMING" val="|12.7|16.9|14.2"/>
</p:tagLst>
</file>

<file path=ppt/tags/tag8.xml><?xml version="1.0" encoding="utf-8"?>
<p:tagLst xmlns:a="http://schemas.openxmlformats.org/drawingml/2006/main" xmlns:r="http://schemas.openxmlformats.org/officeDocument/2006/relationships" xmlns:p="http://schemas.openxmlformats.org/presentationml/2006/main">
  <p:tag name="TIMING" val="|15|3.8|7.8|7.1|2.3|12.5|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9600</TotalTime>
  <Words>635</Words>
  <Application>Microsoft Office PowerPoint</Application>
  <PresentationFormat>On-screen Show (4:3)</PresentationFormat>
  <Paragraphs>102</Paragraphs>
  <Slides>16</Slides>
  <Notes>0</Notes>
  <HiddenSlides>0</HiddenSlides>
  <MMClips>16</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16</vt:i4>
      </vt:variant>
    </vt:vector>
  </HeadingPairs>
  <TitlesOfParts>
    <vt:vector size="19" baseType="lpstr">
      <vt:lpstr>Office Theme</vt:lpstr>
      <vt:lpstr>MathType 6.0 Equation</vt:lpstr>
      <vt:lpstr>Equation</vt:lpstr>
      <vt:lpstr>1.6.12 The roots of unity</vt:lpstr>
      <vt:lpstr>Outline</vt:lpstr>
      <vt:lpstr>The 2nd roots of unity</vt:lpstr>
      <vt:lpstr>The 4th roots of unity</vt:lpstr>
      <vt:lpstr>The 3rd roots of unity</vt:lpstr>
      <vt:lpstr>The 3rd roots of unity</vt:lpstr>
      <vt:lpstr>The 5th roots of unity</vt:lpstr>
      <vt:lpstr>The 5th roots of unity</vt:lpstr>
      <vt:lpstr>The nth roots of unity</vt:lpstr>
      <vt:lpstr>The nth roots of unity</vt:lpstr>
      <vt:lpstr>Application</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137</cp:revision>
  <dcterms:created xsi:type="dcterms:W3CDTF">2020-04-30T19:27:29Z</dcterms:created>
  <dcterms:modified xsi:type="dcterms:W3CDTF">2020-09-15T21:50:33Z</dcterms:modified>
</cp:coreProperties>
</file>